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648" r:id="rId1"/>
  </p:sldMasterIdLst>
  <p:notesMasterIdLst>
    <p:notesMasterId r:id="rId25"/>
  </p:notesMasterIdLst>
  <p:handoutMasterIdLst>
    <p:handoutMasterId r:id="rId26"/>
  </p:handoutMasterIdLst>
  <p:sldIdLst>
    <p:sldId id="405" r:id="rId2"/>
    <p:sldId id="428" r:id="rId3"/>
    <p:sldId id="429" r:id="rId4"/>
    <p:sldId id="395" r:id="rId5"/>
    <p:sldId id="420" r:id="rId6"/>
    <p:sldId id="441" r:id="rId7"/>
    <p:sldId id="398" r:id="rId8"/>
    <p:sldId id="442" r:id="rId9"/>
    <p:sldId id="422" r:id="rId10"/>
    <p:sldId id="417" r:id="rId11"/>
    <p:sldId id="445" r:id="rId12"/>
    <p:sldId id="424" r:id="rId13"/>
    <p:sldId id="425" r:id="rId14"/>
    <p:sldId id="446" r:id="rId15"/>
    <p:sldId id="401" r:id="rId16"/>
    <p:sldId id="439" r:id="rId17"/>
    <p:sldId id="426" r:id="rId18"/>
    <p:sldId id="443" r:id="rId19"/>
    <p:sldId id="437" r:id="rId20"/>
    <p:sldId id="427" r:id="rId21"/>
    <p:sldId id="430" r:id="rId22"/>
    <p:sldId id="444" r:id="rId23"/>
    <p:sldId id="447" r:id="rId24"/>
  </p:sldIdLst>
  <p:sldSz cx="6858000" cy="9144000" type="screen4x3"/>
  <p:notesSz cx="7099300" cy="10234613"/>
  <p:embeddedFontLst>
    <p:embeddedFont>
      <p:font typeface="Yu Gothic" panose="020B0400000000000000" pitchFamily="50" charset="-128"/>
      <p:regular r:id="rId27"/>
      <p:bold r:id="rId28"/>
    </p:embeddedFont>
    <p:embeddedFont>
      <p:font typeface="HGPｺﾞｼｯｸE" panose="020B0900000000000000" pitchFamily="50" charset="-128"/>
      <p:regular r:id="rId29"/>
    </p:embeddedFont>
    <p:embeddedFont>
      <p:font typeface="Meiryo UI" panose="020B0604030504040204" pitchFamily="50" charset="-128"/>
      <p:regular r:id="rId30"/>
      <p:bold r:id="rId31"/>
      <p:italic r:id="rId32"/>
      <p:boldItalic r:id="rId33"/>
    </p:embeddedFont>
    <p:embeddedFont>
      <p:font typeface="メイリオ" panose="020B0604030504040204" pitchFamily="50" charset="-128"/>
      <p:regular r:id="rId34"/>
      <p:bold r:id="rId35"/>
      <p:italic r:id="rId36"/>
      <p:boldItalic r:id="rId37"/>
    </p:embeddedFont>
  </p:embeddedFontLst>
  <p:defaultTex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1179" userDrawn="1">
          <p15:clr>
            <a:srgbClr val="A4A3A4"/>
          </p15:clr>
        </p15:guide>
        <p15:guide id="2" orient="horz" pos="588" userDrawn="1">
          <p15:clr>
            <a:srgbClr val="A4A3A4"/>
          </p15:clr>
        </p15:guide>
        <p15:guide id="3" orient="horz" pos="853" userDrawn="1">
          <p15:clr>
            <a:srgbClr val="A4A3A4"/>
          </p15:clr>
        </p15:guide>
        <p15:guide id="4" orient="horz" pos="2154" userDrawn="1">
          <p15:clr>
            <a:srgbClr val="A4A3A4"/>
          </p15:clr>
        </p15:guide>
        <p15:guide id="5" orient="horz" pos="3946" userDrawn="1">
          <p15:clr>
            <a:srgbClr val="A4A3A4"/>
          </p15:clr>
        </p15:guide>
        <p15:guide id="6" orient="horz" pos="4445" userDrawn="1">
          <p15:clr>
            <a:srgbClr val="A4A3A4"/>
          </p15:clr>
        </p15:guide>
        <p15:guide id="7" pos="4184" userDrawn="1">
          <p15:clr>
            <a:srgbClr val="A4A3A4"/>
          </p15:clr>
        </p15:guide>
        <p15:guide id="8" pos="119" userDrawn="1">
          <p15:clr>
            <a:srgbClr val="A4A3A4"/>
          </p15:clr>
        </p15:guide>
        <p15:guide id="9" pos="40" userDrawn="1">
          <p15:clr>
            <a:srgbClr val="A4A3A4"/>
          </p15:clr>
        </p15:guide>
        <p15:guide id="10" pos="2092" userDrawn="1">
          <p15:clr>
            <a:srgbClr val="A4A3A4"/>
          </p15:clr>
        </p15:guide>
        <p15:guide id="11" pos="2636" userDrawn="1">
          <p15:clr>
            <a:srgbClr val="A4A3A4"/>
          </p15:clr>
        </p15:guide>
        <p15:guide id="12" pos="2160" userDrawn="1">
          <p15:clr>
            <a:srgbClr val="A4A3A4"/>
          </p15:clr>
        </p15:guide>
        <p15:guide id="13" pos="2228" userDrawn="1">
          <p15:clr>
            <a:srgbClr val="A4A3A4"/>
          </p15:clr>
        </p15:guide>
        <p15:guide id="14" pos="323" userDrawn="1">
          <p15:clr>
            <a:srgbClr val="A4A3A4"/>
          </p15:clr>
        </p15:guide>
        <p15:guide id="15" pos="3974"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guide id="3" orient="horz" pos="3223" userDrawn="1">
          <p15:clr>
            <a:srgbClr val="A4A3A4"/>
          </p15:clr>
        </p15:guide>
        <p15:guide id="4"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CC"/>
    <a:srgbClr val="FF7C80"/>
    <a:srgbClr val="3399FF"/>
    <a:srgbClr val="99CC00"/>
    <a:srgbClr val="FFFF99"/>
    <a:srgbClr val="FFFFCC"/>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6415" autoAdjust="0"/>
  </p:normalViewPr>
  <p:slideViewPr>
    <p:cSldViewPr snapToGrid="0" showGuides="1">
      <p:cViewPr varScale="1">
        <p:scale>
          <a:sx n="62" d="100"/>
          <a:sy n="62" d="100"/>
        </p:scale>
        <p:origin x="2376" y="38"/>
      </p:cViewPr>
      <p:guideLst>
        <p:guide orient="horz" pos="1179"/>
        <p:guide orient="horz" pos="588"/>
        <p:guide orient="horz" pos="853"/>
        <p:guide orient="horz" pos="2154"/>
        <p:guide orient="horz" pos="3946"/>
        <p:guide orient="horz" pos="4445"/>
        <p:guide pos="4184"/>
        <p:guide pos="119"/>
        <p:guide pos="40"/>
        <p:guide pos="2092"/>
        <p:guide pos="2636"/>
        <p:guide pos="2160"/>
        <p:guide pos="2228"/>
        <p:guide pos="323"/>
        <p:guide pos="397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50" d="100"/>
          <a:sy n="50" d="100"/>
        </p:scale>
        <p:origin x="-2952" y="-90"/>
      </p:cViewPr>
      <p:guideLst>
        <p:guide orient="horz" pos="3107"/>
        <p:guide pos="2121"/>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5" y="5"/>
            <a:ext cx="3075303" cy="512143"/>
          </a:xfrm>
          <a:prstGeom prst="rect">
            <a:avLst/>
          </a:prstGeom>
          <a:noFill/>
          <a:ln w="9525">
            <a:noFill/>
            <a:miter lim="800000"/>
            <a:headEnd/>
            <a:tailEnd/>
          </a:ln>
          <a:effectLst/>
        </p:spPr>
        <p:txBody>
          <a:bodyPr vert="horz" wrap="square" lIns="94688" tIns="47345" rIns="94688" bIns="47345" numCol="1" anchor="t" anchorCtr="0" compatLnSpc="1">
            <a:prstTxWarp prst="textNoShape">
              <a:avLst/>
            </a:prstTxWarp>
          </a:bodyPr>
          <a:lstStyle>
            <a:lvl1pPr>
              <a:lnSpc>
                <a:spcPct val="100000"/>
              </a:lnSpc>
              <a:defRPr sz="1300">
                <a:solidFill>
                  <a:schemeClr val="tx1"/>
                </a:solidFill>
                <a:latin typeface="Times New Roman" charset="0"/>
                <a:ea typeface="ＭＳ Ｐゴシック" charset="-128"/>
              </a:defRPr>
            </a:lvl1pPr>
          </a:lstStyle>
          <a:p>
            <a:pPr>
              <a:defRPr/>
            </a:pPr>
            <a:endParaRPr lang="en-US" altLang="ja-JP"/>
          </a:p>
        </p:txBody>
      </p:sp>
      <p:sp>
        <p:nvSpPr>
          <p:cNvPr id="33795" name="Rectangle 1027"/>
          <p:cNvSpPr>
            <a:spLocks noGrp="1" noChangeArrowheads="1"/>
          </p:cNvSpPr>
          <p:nvPr>
            <p:ph type="dt" sz="quarter" idx="1"/>
          </p:nvPr>
        </p:nvSpPr>
        <p:spPr bwMode="auto">
          <a:xfrm>
            <a:off x="4024002" y="5"/>
            <a:ext cx="3075303" cy="512143"/>
          </a:xfrm>
          <a:prstGeom prst="rect">
            <a:avLst/>
          </a:prstGeom>
          <a:noFill/>
          <a:ln w="9525">
            <a:noFill/>
            <a:miter lim="800000"/>
            <a:headEnd/>
            <a:tailEnd/>
          </a:ln>
          <a:effectLst/>
        </p:spPr>
        <p:txBody>
          <a:bodyPr vert="horz" wrap="square" lIns="94688" tIns="47345" rIns="94688" bIns="47345" numCol="1" anchor="t" anchorCtr="0" compatLnSpc="1">
            <a:prstTxWarp prst="textNoShape">
              <a:avLst/>
            </a:prstTxWarp>
          </a:bodyPr>
          <a:lstStyle>
            <a:lvl1pPr algn="r">
              <a:lnSpc>
                <a:spcPct val="100000"/>
              </a:lnSpc>
              <a:defRPr sz="1300">
                <a:solidFill>
                  <a:schemeClr val="tx1"/>
                </a:solidFill>
                <a:latin typeface="Times New Roman" charset="0"/>
                <a:ea typeface="ＭＳ Ｐゴシック" charset="-128"/>
              </a:defRPr>
            </a:lvl1pPr>
          </a:lstStyle>
          <a:p>
            <a:pPr>
              <a:defRPr/>
            </a:pPr>
            <a:endParaRPr lang="en-US" altLang="ja-JP"/>
          </a:p>
        </p:txBody>
      </p:sp>
      <p:sp>
        <p:nvSpPr>
          <p:cNvPr id="33796" name="Rectangle 1028"/>
          <p:cNvSpPr>
            <a:spLocks noGrp="1" noChangeArrowheads="1"/>
          </p:cNvSpPr>
          <p:nvPr>
            <p:ph type="ftr" sz="quarter" idx="2"/>
          </p:nvPr>
        </p:nvSpPr>
        <p:spPr bwMode="auto">
          <a:xfrm>
            <a:off x="5" y="9722475"/>
            <a:ext cx="3075303" cy="512143"/>
          </a:xfrm>
          <a:prstGeom prst="rect">
            <a:avLst/>
          </a:prstGeom>
          <a:noFill/>
          <a:ln w="9525">
            <a:noFill/>
            <a:miter lim="800000"/>
            <a:headEnd/>
            <a:tailEnd/>
          </a:ln>
          <a:effectLst/>
        </p:spPr>
        <p:txBody>
          <a:bodyPr vert="horz" wrap="square" lIns="94688" tIns="47345" rIns="94688" bIns="47345" numCol="1" anchor="b" anchorCtr="0" compatLnSpc="1">
            <a:prstTxWarp prst="textNoShape">
              <a:avLst/>
            </a:prstTxWarp>
          </a:bodyPr>
          <a:lstStyle>
            <a:lvl1pPr>
              <a:lnSpc>
                <a:spcPct val="100000"/>
              </a:lnSpc>
              <a:defRPr sz="1300">
                <a:solidFill>
                  <a:schemeClr val="tx1"/>
                </a:solidFill>
                <a:latin typeface="Times New Roman" charset="0"/>
                <a:ea typeface="ＭＳ Ｐゴシック" charset="-128"/>
              </a:defRPr>
            </a:lvl1pPr>
          </a:lstStyle>
          <a:p>
            <a:pPr>
              <a:defRPr/>
            </a:pPr>
            <a:endParaRPr lang="en-US" altLang="ja-JP"/>
          </a:p>
        </p:txBody>
      </p:sp>
      <p:sp>
        <p:nvSpPr>
          <p:cNvPr id="33797" name="Rectangle 1029"/>
          <p:cNvSpPr>
            <a:spLocks noGrp="1" noChangeArrowheads="1"/>
          </p:cNvSpPr>
          <p:nvPr>
            <p:ph type="sldNum" sz="quarter" idx="3"/>
          </p:nvPr>
        </p:nvSpPr>
        <p:spPr bwMode="auto">
          <a:xfrm>
            <a:off x="4024002" y="9722475"/>
            <a:ext cx="3075303" cy="512143"/>
          </a:xfrm>
          <a:prstGeom prst="rect">
            <a:avLst/>
          </a:prstGeom>
          <a:noFill/>
          <a:ln w="9525">
            <a:noFill/>
            <a:miter lim="800000"/>
            <a:headEnd/>
            <a:tailEnd/>
          </a:ln>
          <a:effectLst/>
        </p:spPr>
        <p:txBody>
          <a:bodyPr vert="horz" wrap="square" lIns="94688" tIns="47345" rIns="94688" bIns="47345" numCol="1" anchor="b" anchorCtr="0" compatLnSpc="1">
            <a:prstTxWarp prst="textNoShape">
              <a:avLst/>
            </a:prstTxWarp>
          </a:bodyPr>
          <a:lstStyle>
            <a:lvl1pPr algn="r">
              <a:lnSpc>
                <a:spcPct val="100000"/>
              </a:lnSpc>
              <a:defRPr sz="1300">
                <a:solidFill>
                  <a:schemeClr val="tx1"/>
                </a:solidFill>
                <a:latin typeface="Times New Roman" charset="0"/>
                <a:ea typeface="ＭＳ Ｐゴシック" charset="-128"/>
              </a:defRPr>
            </a:lvl1pPr>
          </a:lstStyle>
          <a:p>
            <a:pPr>
              <a:defRPr/>
            </a:pPr>
            <a:fld id="{DAF0E8AB-9DB5-4AF4-88DC-081993E33EC1}" type="slidenum">
              <a:rPr lang="en-US" altLang="ja-JP"/>
              <a:pPr>
                <a:defRPr/>
              </a:pPr>
              <a:t>‹#›</a:t>
            </a:fld>
            <a:endParaRPr lang="en-US" altLang="ja-JP"/>
          </a:p>
        </p:txBody>
      </p:sp>
    </p:spTree>
    <p:extLst>
      <p:ext uri="{BB962C8B-B14F-4D97-AF65-F5344CB8AC3E}">
        <p14:creationId xmlns:p14="http://schemas.microsoft.com/office/powerpoint/2010/main" val="31952778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5" y="5"/>
            <a:ext cx="3075303" cy="512143"/>
          </a:xfrm>
          <a:prstGeom prst="rect">
            <a:avLst/>
          </a:prstGeom>
          <a:noFill/>
          <a:ln w="9525">
            <a:noFill/>
            <a:miter lim="800000"/>
            <a:headEnd/>
            <a:tailEnd/>
          </a:ln>
          <a:effectLst/>
        </p:spPr>
        <p:txBody>
          <a:bodyPr vert="horz" wrap="square" lIns="94688" tIns="47345" rIns="94688" bIns="47345" numCol="1" anchor="t" anchorCtr="0" compatLnSpc="1">
            <a:prstTxWarp prst="textNoShape">
              <a:avLst/>
            </a:prstTxWarp>
          </a:bodyPr>
          <a:lstStyle>
            <a:lvl1pPr>
              <a:lnSpc>
                <a:spcPct val="100000"/>
              </a:lnSpc>
              <a:defRPr sz="1300">
                <a:solidFill>
                  <a:schemeClr val="tx1"/>
                </a:solidFill>
                <a:latin typeface="Times New Roman" charset="0"/>
                <a:ea typeface="ＭＳ Ｐゴシック" charset="-128"/>
              </a:defRPr>
            </a:lvl1pPr>
          </a:lstStyle>
          <a:p>
            <a:pPr>
              <a:defRPr/>
            </a:pPr>
            <a:endParaRPr lang="en-US" altLang="ja-JP"/>
          </a:p>
        </p:txBody>
      </p:sp>
      <p:sp>
        <p:nvSpPr>
          <p:cNvPr id="25603" name="Rectangle 1027"/>
          <p:cNvSpPr>
            <a:spLocks noGrp="1" noChangeArrowheads="1"/>
          </p:cNvSpPr>
          <p:nvPr>
            <p:ph type="dt" idx="1"/>
          </p:nvPr>
        </p:nvSpPr>
        <p:spPr bwMode="auto">
          <a:xfrm>
            <a:off x="4024002" y="5"/>
            <a:ext cx="3075303" cy="512143"/>
          </a:xfrm>
          <a:prstGeom prst="rect">
            <a:avLst/>
          </a:prstGeom>
          <a:noFill/>
          <a:ln w="9525">
            <a:noFill/>
            <a:miter lim="800000"/>
            <a:headEnd/>
            <a:tailEnd/>
          </a:ln>
          <a:effectLst/>
        </p:spPr>
        <p:txBody>
          <a:bodyPr vert="horz" wrap="square" lIns="94688" tIns="47345" rIns="94688" bIns="47345" numCol="1" anchor="t" anchorCtr="0" compatLnSpc="1">
            <a:prstTxWarp prst="textNoShape">
              <a:avLst/>
            </a:prstTxWarp>
          </a:bodyPr>
          <a:lstStyle>
            <a:lvl1pPr algn="r">
              <a:lnSpc>
                <a:spcPct val="100000"/>
              </a:lnSpc>
              <a:defRPr sz="1300">
                <a:solidFill>
                  <a:schemeClr val="tx1"/>
                </a:solidFill>
                <a:latin typeface="Times New Roman" charset="0"/>
                <a:ea typeface="ＭＳ Ｐゴシック" charset="-128"/>
              </a:defRPr>
            </a:lvl1pPr>
          </a:lstStyle>
          <a:p>
            <a:pPr>
              <a:defRPr/>
            </a:pPr>
            <a:endParaRPr lang="en-US" altLang="ja-JP"/>
          </a:p>
        </p:txBody>
      </p:sp>
      <p:sp>
        <p:nvSpPr>
          <p:cNvPr id="11268" name="Rectangle 1028"/>
          <p:cNvSpPr>
            <a:spLocks noGrp="1" noRot="1" noChangeAspect="1" noChangeArrowheads="1" noTextEdit="1"/>
          </p:cNvSpPr>
          <p:nvPr>
            <p:ph type="sldImg" idx="2"/>
          </p:nvPr>
        </p:nvSpPr>
        <p:spPr bwMode="auto">
          <a:xfrm>
            <a:off x="2109788" y="766763"/>
            <a:ext cx="2879725" cy="3838575"/>
          </a:xfrm>
          <a:prstGeom prst="rect">
            <a:avLst/>
          </a:prstGeom>
          <a:noFill/>
          <a:ln w="9525">
            <a:solidFill>
              <a:srgbClr val="000000"/>
            </a:solidFill>
            <a:miter lim="800000"/>
            <a:headEnd/>
            <a:tailEnd/>
          </a:ln>
        </p:spPr>
      </p:sp>
      <p:sp>
        <p:nvSpPr>
          <p:cNvPr id="25605" name="Rectangle 1029"/>
          <p:cNvSpPr>
            <a:spLocks noGrp="1" noChangeArrowheads="1"/>
          </p:cNvSpPr>
          <p:nvPr>
            <p:ph type="body" sz="quarter" idx="3"/>
          </p:nvPr>
        </p:nvSpPr>
        <p:spPr bwMode="auto">
          <a:xfrm>
            <a:off x="947024" y="4862882"/>
            <a:ext cx="5205261" cy="4604341"/>
          </a:xfrm>
          <a:prstGeom prst="rect">
            <a:avLst/>
          </a:prstGeom>
          <a:noFill/>
          <a:ln w="9525">
            <a:noFill/>
            <a:miter lim="800000"/>
            <a:headEnd/>
            <a:tailEnd/>
          </a:ln>
          <a:effectLst/>
        </p:spPr>
        <p:txBody>
          <a:bodyPr vert="horz" wrap="square" lIns="94688" tIns="47345" rIns="94688" bIns="4734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1030"/>
          <p:cNvSpPr>
            <a:spLocks noGrp="1" noChangeArrowheads="1"/>
          </p:cNvSpPr>
          <p:nvPr>
            <p:ph type="ftr" sz="quarter" idx="4"/>
          </p:nvPr>
        </p:nvSpPr>
        <p:spPr bwMode="auto">
          <a:xfrm>
            <a:off x="5" y="9722475"/>
            <a:ext cx="3075303" cy="512143"/>
          </a:xfrm>
          <a:prstGeom prst="rect">
            <a:avLst/>
          </a:prstGeom>
          <a:noFill/>
          <a:ln w="9525">
            <a:noFill/>
            <a:miter lim="800000"/>
            <a:headEnd/>
            <a:tailEnd/>
          </a:ln>
          <a:effectLst/>
        </p:spPr>
        <p:txBody>
          <a:bodyPr vert="horz" wrap="square" lIns="94688" tIns="47345" rIns="94688" bIns="47345" numCol="1" anchor="b" anchorCtr="0" compatLnSpc="1">
            <a:prstTxWarp prst="textNoShape">
              <a:avLst/>
            </a:prstTxWarp>
          </a:bodyPr>
          <a:lstStyle>
            <a:lvl1pPr>
              <a:lnSpc>
                <a:spcPct val="100000"/>
              </a:lnSpc>
              <a:defRPr sz="1300">
                <a:solidFill>
                  <a:schemeClr val="tx1"/>
                </a:solidFill>
                <a:latin typeface="Times New Roman" charset="0"/>
                <a:ea typeface="ＭＳ Ｐゴシック" charset="-128"/>
              </a:defRPr>
            </a:lvl1pPr>
          </a:lstStyle>
          <a:p>
            <a:pPr>
              <a:defRPr/>
            </a:pPr>
            <a:endParaRPr lang="en-US" altLang="ja-JP"/>
          </a:p>
        </p:txBody>
      </p:sp>
      <p:sp>
        <p:nvSpPr>
          <p:cNvPr id="25607" name="Rectangle 1031"/>
          <p:cNvSpPr>
            <a:spLocks noGrp="1" noChangeArrowheads="1"/>
          </p:cNvSpPr>
          <p:nvPr>
            <p:ph type="sldNum" sz="quarter" idx="5"/>
          </p:nvPr>
        </p:nvSpPr>
        <p:spPr bwMode="auto">
          <a:xfrm>
            <a:off x="4024002" y="9722475"/>
            <a:ext cx="3075303" cy="512143"/>
          </a:xfrm>
          <a:prstGeom prst="rect">
            <a:avLst/>
          </a:prstGeom>
          <a:noFill/>
          <a:ln w="9525">
            <a:noFill/>
            <a:miter lim="800000"/>
            <a:headEnd/>
            <a:tailEnd/>
          </a:ln>
          <a:effectLst/>
        </p:spPr>
        <p:txBody>
          <a:bodyPr vert="horz" wrap="square" lIns="94688" tIns="47345" rIns="94688" bIns="47345" numCol="1" anchor="b" anchorCtr="0" compatLnSpc="1">
            <a:prstTxWarp prst="textNoShape">
              <a:avLst/>
            </a:prstTxWarp>
          </a:bodyPr>
          <a:lstStyle>
            <a:lvl1pPr algn="r">
              <a:lnSpc>
                <a:spcPct val="100000"/>
              </a:lnSpc>
              <a:defRPr sz="1300">
                <a:solidFill>
                  <a:schemeClr val="tx1"/>
                </a:solidFill>
                <a:latin typeface="Times New Roman" charset="0"/>
                <a:ea typeface="ＭＳ Ｐゴシック" charset="-128"/>
              </a:defRPr>
            </a:lvl1pPr>
          </a:lstStyle>
          <a:p>
            <a:pPr>
              <a:defRPr/>
            </a:pPr>
            <a:fld id="{A35E99B0-6588-415A-B722-0471260DAA8B}" type="slidenum">
              <a:rPr lang="en-US" altLang="ja-JP"/>
              <a:pPr>
                <a:defRPr/>
              </a:pPr>
              <a:t>‹#›</a:t>
            </a:fld>
            <a:endParaRPr lang="en-US" altLang="ja-JP"/>
          </a:p>
        </p:txBody>
      </p:sp>
    </p:spTree>
    <p:extLst>
      <p:ext uri="{BB962C8B-B14F-4D97-AF65-F5344CB8AC3E}">
        <p14:creationId xmlns:p14="http://schemas.microsoft.com/office/powerpoint/2010/main" val="7101648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5E99B0-6588-415A-B722-0471260DAA8B}" type="slidenum">
              <a:rPr lang="en-US" altLang="ja-JP" smtClean="0"/>
              <a:pPr>
                <a:defRPr/>
              </a:pPr>
              <a:t>1</a:t>
            </a:fld>
            <a:endParaRPr lang="en-US" altLang="ja-JP" dirty="0"/>
          </a:p>
        </p:txBody>
      </p:sp>
    </p:spTree>
    <p:extLst>
      <p:ext uri="{BB962C8B-B14F-4D97-AF65-F5344CB8AC3E}">
        <p14:creationId xmlns:p14="http://schemas.microsoft.com/office/powerpoint/2010/main" val="332860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5E99B0-6588-415A-B722-0471260DAA8B}" type="slidenum">
              <a:rPr lang="en-US" altLang="ja-JP" smtClean="0"/>
              <a:pPr>
                <a:defRPr/>
              </a:pPr>
              <a:t>4</a:t>
            </a:fld>
            <a:endParaRPr lang="en-US" altLang="ja-JP"/>
          </a:p>
        </p:txBody>
      </p:sp>
    </p:spTree>
    <p:extLst>
      <p:ext uri="{BB962C8B-B14F-4D97-AF65-F5344CB8AC3E}">
        <p14:creationId xmlns:p14="http://schemas.microsoft.com/office/powerpoint/2010/main" val="352717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35E99B0-6588-415A-B722-0471260DAA8B}" type="slidenum">
              <a:rPr lang="en-US" altLang="ja-JP" smtClean="0"/>
              <a:pPr>
                <a:defRPr/>
              </a:pPr>
              <a:t>19</a:t>
            </a:fld>
            <a:endParaRPr lang="en-US" altLang="ja-JP" dirty="0"/>
          </a:p>
        </p:txBody>
      </p:sp>
    </p:spTree>
    <p:extLst>
      <p:ext uri="{BB962C8B-B14F-4D97-AF65-F5344CB8AC3E}">
        <p14:creationId xmlns:p14="http://schemas.microsoft.com/office/powerpoint/2010/main" val="2715289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cxnSp>
        <p:nvCxnSpPr>
          <p:cNvPr id="4" name="直線コネクタ 3"/>
          <p:cNvCxnSpPr/>
          <p:nvPr userDrawn="1"/>
        </p:nvCxnSpPr>
        <p:spPr bwMode="auto">
          <a:xfrm>
            <a:off x="0" y="685800"/>
            <a:ext cx="6858000" cy="0"/>
          </a:xfrm>
          <a:prstGeom prst="line">
            <a:avLst/>
          </a:prstGeom>
          <a:noFill/>
          <a:ln w="15875" algn="ctr">
            <a:solidFill>
              <a:srgbClr val="000000"/>
            </a:solidFill>
            <a:round/>
            <a:headEnd type="none" w="med" len="med"/>
            <a:tailEnd type="none" w="med" len="med"/>
          </a:ln>
        </p:spPr>
      </p:cxnSp>
      <p:sp>
        <p:nvSpPr>
          <p:cNvPr id="7" name="Text Box 13"/>
          <p:cNvSpPr txBox="1">
            <a:spLocks noChangeArrowheads="1"/>
          </p:cNvSpPr>
          <p:nvPr userDrawn="1"/>
        </p:nvSpPr>
        <p:spPr bwMode="gray">
          <a:xfrm>
            <a:off x="2635456" y="9023204"/>
            <a:ext cx="3434595" cy="113877"/>
          </a:xfrm>
          <a:prstGeom prst="rect">
            <a:avLst/>
          </a:prstGeom>
          <a:noFill/>
          <a:ln w="25400">
            <a:noFill/>
            <a:miter lim="800000"/>
            <a:headEnd/>
            <a:tailEnd/>
          </a:ln>
        </p:spPr>
        <p:txBody>
          <a:bodyPr wrap="none" tIns="0" rIns="0" bIns="0">
            <a:spAutoFit/>
          </a:bodyPr>
          <a:lstStyle/>
          <a:p>
            <a:pPr algn="r">
              <a:lnSpc>
                <a:spcPct val="90000"/>
              </a:lnSpc>
              <a:spcBef>
                <a:spcPct val="50000"/>
              </a:spcBef>
              <a:defRPr/>
            </a:pPr>
            <a:r>
              <a:rPr kumimoji="0" lang="en-US" altLang="ja-JP" sz="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800" i="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Nagatsuka</a:t>
            </a:r>
            <a:r>
              <a:rPr kumimoji="0" lang="en-US" altLang="ja-JP" sz="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800" i="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Denwa</a:t>
            </a:r>
            <a:r>
              <a:rPr kumimoji="0" lang="en-US" altLang="ja-JP" sz="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800" i="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Kogyosho</a:t>
            </a:r>
            <a:r>
              <a:rPr kumimoji="0" lang="en-US" altLang="ja-JP" sz="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800" i="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Co.Ltd</a:t>
            </a:r>
            <a:r>
              <a:rPr kumimoji="0" lang="en-US" altLang="ja-JP" sz="8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2022. All rights reserved.</a:t>
            </a: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4002"/>
          <a:stretch/>
        </p:blipFill>
        <p:spPr bwMode="auto">
          <a:xfrm>
            <a:off x="5917932" y="-3201"/>
            <a:ext cx="936000" cy="43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cxnSp>
        <p:nvCxnSpPr>
          <p:cNvPr id="2" name="直線コネクタ 1"/>
          <p:cNvCxnSpPr/>
          <p:nvPr userDrawn="1"/>
        </p:nvCxnSpPr>
        <p:spPr bwMode="auto">
          <a:xfrm>
            <a:off x="0" y="685800"/>
            <a:ext cx="6858000" cy="0"/>
          </a:xfrm>
          <a:prstGeom prst="line">
            <a:avLst/>
          </a:prstGeom>
          <a:noFill/>
          <a:ln w="15875" algn="ctr">
            <a:solidFill>
              <a:srgbClr val="000000"/>
            </a:solidFill>
            <a:round/>
            <a:headEnd type="none" w="med" len="med"/>
            <a:tailEnd type="none" w="med" len="med"/>
          </a:ln>
        </p:spPr>
      </p:cxnSp>
      <p:pic>
        <p:nvPicPr>
          <p:cNvPr id="3"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64002"/>
          <a:stretch/>
        </p:blipFill>
        <p:spPr bwMode="auto">
          <a:xfrm>
            <a:off x="5917932" y="-3201"/>
            <a:ext cx="936000" cy="43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3" r:id="rId1"/>
  </p:sldLayoutIdLst>
  <p:hf hdr="0" ftr="0" dt="0"/>
  <p:txStyles>
    <p:titleStyle>
      <a:lvl1pPr algn="l" rtl="0" eaLnBrk="0" fontAlgn="base" hangingPunct="0">
        <a:lnSpc>
          <a:spcPct val="90000"/>
        </a:lnSpc>
        <a:spcBef>
          <a:spcPct val="0"/>
        </a:spcBef>
        <a:spcAft>
          <a:spcPct val="0"/>
        </a:spcAft>
        <a:defRPr kumimoji="1" sz="1950">
          <a:solidFill>
            <a:schemeClr val="bg1"/>
          </a:solidFill>
          <a:latin typeface="+mj-lt"/>
          <a:ea typeface="+mj-ea"/>
          <a:cs typeface="+mj-cs"/>
        </a:defRPr>
      </a:lvl1pPr>
      <a:lvl2pPr algn="l" rtl="0" eaLnBrk="0" fontAlgn="base" hangingPunct="0">
        <a:lnSpc>
          <a:spcPct val="90000"/>
        </a:lnSpc>
        <a:spcBef>
          <a:spcPct val="0"/>
        </a:spcBef>
        <a:spcAft>
          <a:spcPct val="0"/>
        </a:spcAft>
        <a:defRPr kumimoji="1" sz="1950">
          <a:solidFill>
            <a:schemeClr val="bg1"/>
          </a:solidFill>
          <a:latin typeface="Arial" charset="0"/>
          <a:ea typeface="HGP創英角ｺﾞｼｯｸUB" pitchFamily="50" charset="-128"/>
        </a:defRPr>
      </a:lvl2pPr>
      <a:lvl3pPr algn="l" rtl="0" eaLnBrk="0" fontAlgn="base" hangingPunct="0">
        <a:lnSpc>
          <a:spcPct val="90000"/>
        </a:lnSpc>
        <a:spcBef>
          <a:spcPct val="0"/>
        </a:spcBef>
        <a:spcAft>
          <a:spcPct val="0"/>
        </a:spcAft>
        <a:defRPr kumimoji="1" sz="1950">
          <a:solidFill>
            <a:schemeClr val="bg1"/>
          </a:solidFill>
          <a:latin typeface="Arial" charset="0"/>
          <a:ea typeface="HGP創英角ｺﾞｼｯｸUB" pitchFamily="50" charset="-128"/>
        </a:defRPr>
      </a:lvl3pPr>
      <a:lvl4pPr algn="l" rtl="0" eaLnBrk="0" fontAlgn="base" hangingPunct="0">
        <a:lnSpc>
          <a:spcPct val="90000"/>
        </a:lnSpc>
        <a:spcBef>
          <a:spcPct val="0"/>
        </a:spcBef>
        <a:spcAft>
          <a:spcPct val="0"/>
        </a:spcAft>
        <a:defRPr kumimoji="1" sz="1950">
          <a:solidFill>
            <a:schemeClr val="bg1"/>
          </a:solidFill>
          <a:latin typeface="Arial" charset="0"/>
          <a:ea typeface="HGP創英角ｺﾞｼｯｸUB" pitchFamily="50" charset="-128"/>
        </a:defRPr>
      </a:lvl4pPr>
      <a:lvl5pPr algn="l" rtl="0" eaLnBrk="0" fontAlgn="base" hangingPunct="0">
        <a:lnSpc>
          <a:spcPct val="90000"/>
        </a:lnSpc>
        <a:spcBef>
          <a:spcPct val="0"/>
        </a:spcBef>
        <a:spcAft>
          <a:spcPct val="0"/>
        </a:spcAft>
        <a:defRPr kumimoji="1" sz="1950">
          <a:solidFill>
            <a:schemeClr val="bg1"/>
          </a:solidFill>
          <a:latin typeface="Arial" charset="0"/>
          <a:ea typeface="HGP創英角ｺﾞｼｯｸUB" pitchFamily="50" charset="-128"/>
        </a:defRPr>
      </a:lvl5pPr>
      <a:lvl6pPr marL="342900" algn="l" rtl="0" fontAlgn="base">
        <a:lnSpc>
          <a:spcPct val="90000"/>
        </a:lnSpc>
        <a:spcBef>
          <a:spcPct val="0"/>
        </a:spcBef>
        <a:spcAft>
          <a:spcPct val="0"/>
        </a:spcAft>
        <a:defRPr kumimoji="1" sz="1950">
          <a:solidFill>
            <a:schemeClr val="bg1"/>
          </a:solidFill>
          <a:latin typeface="Arial" charset="0"/>
          <a:ea typeface="HGPｺﾞｼｯｸE" pitchFamily="50" charset="-128"/>
        </a:defRPr>
      </a:lvl6pPr>
      <a:lvl7pPr marL="685800" algn="l" rtl="0" fontAlgn="base">
        <a:lnSpc>
          <a:spcPct val="90000"/>
        </a:lnSpc>
        <a:spcBef>
          <a:spcPct val="0"/>
        </a:spcBef>
        <a:spcAft>
          <a:spcPct val="0"/>
        </a:spcAft>
        <a:defRPr kumimoji="1" sz="1950">
          <a:solidFill>
            <a:schemeClr val="bg1"/>
          </a:solidFill>
          <a:latin typeface="Arial" charset="0"/>
          <a:ea typeface="HGPｺﾞｼｯｸE" pitchFamily="50" charset="-128"/>
        </a:defRPr>
      </a:lvl7pPr>
      <a:lvl8pPr marL="1028700" algn="l" rtl="0" fontAlgn="base">
        <a:lnSpc>
          <a:spcPct val="90000"/>
        </a:lnSpc>
        <a:spcBef>
          <a:spcPct val="0"/>
        </a:spcBef>
        <a:spcAft>
          <a:spcPct val="0"/>
        </a:spcAft>
        <a:defRPr kumimoji="1" sz="1950">
          <a:solidFill>
            <a:schemeClr val="bg1"/>
          </a:solidFill>
          <a:latin typeface="Arial" charset="0"/>
          <a:ea typeface="HGPｺﾞｼｯｸE" pitchFamily="50" charset="-128"/>
        </a:defRPr>
      </a:lvl8pPr>
      <a:lvl9pPr marL="1371600" algn="l" rtl="0" fontAlgn="base">
        <a:lnSpc>
          <a:spcPct val="90000"/>
        </a:lnSpc>
        <a:spcBef>
          <a:spcPct val="0"/>
        </a:spcBef>
        <a:spcAft>
          <a:spcPct val="0"/>
        </a:spcAft>
        <a:defRPr kumimoji="1" sz="1950">
          <a:solidFill>
            <a:schemeClr val="bg1"/>
          </a:solidFill>
          <a:latin typeface="Arial" charset="0"/>
          <a:ea typeface="HGPｺﾞｼｯｸE"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g"/><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
          <p:cNvSpPr txBox="1"/>
          <p:nvPr/>
        </p:nvSpPr>
        <p:spPr>
          <a:xfrm>
            <a:off x="560438" y="704742"/>
            <a:ext cx="5860579" cy="1261884"/>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lang="en-US" altLang="ja-JP" sz="36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SPRecorder</a:t>
            </a:r>
            <a:endParaRPr lang="en-US" altLang="ja-JP" sz="3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型番：</a:t>
            </a:r>
            <a:r>
              <a:rPr kumimoji="1"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SPLOG_XXX</a:t>
            </a:r>
          </a:p>
          <a:p>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（インストーラ</a:t>
            </a:r>
            <a:r>
              <a:rPr kumimoji="1"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Ver.1110.2023.02.27</a:t>
            </a:r>
            <a:r>
              <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 name="テキスト ボックス 4"/>
          <p:cNvSpPr txBox="1"/>
          <p:nvPr/>
        </p:nvSpPr>
        <p:spPr>
          <a:xfrm>
            <a:off x="1929140" y="2672631"/>
            <a:ext cx="2701572" cy="1077218"/>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pPr algn="ctr"/>
            <a:r>
              <a:rPr lang="en-US" altLang="ja-JP" sz="3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SPRecorder</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マニュアル</a:t>
            </a:r>
            <a:endParaRPr lang="en-US" altLang="ja-JP"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6"/>
          <p:cNvSpPr txBox="1"/>
          <p:nvPr/>
        </p:nvSpPr>
        <p:spPr>
          <a:xfrm>
            <a:off x="565349" y="4290761"/>
            <a:ext cx="5570756" cy="461665"/>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この度はお買い上げいただき、ありがとうございます。</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正しく安全にお使いいただくために、この取扱説明書をよくお読みください。</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6" name="グループ化 5"/>
          <p:cNvGrpSpPr/>
          <p:nvPr/>
        </p:nvGrpSpPr>
        <p:grpSpPr>
          <a:xfrm>
            <a:off x="0" y="6702686"/>
            <a:ext cx="6857999" cy="228050"/>
            <a:chOff x="0" y="735516"/>
            <a:chExt cx="9148763" cy="182563"/>
          </a:xfrm>
        </p:grpSpPr>
        <p:sp>
          <p:nvSpPr>
            <p:cNvPr id="10" name="Rectangle 8"/>
            <p:cNvSpPr>
              <a:spLocks noChangeArrowheads="1"/>
            </p:cNvSpPr>
            <p:nvPr/>
          </p:nvSpPr>
          <p:spPr bwMode="auto">
            <a:xfrm>
              <a:off x="0" y="735516"/>
              <a:ext cx="8458200" cy="17463"/>
            </a:xfrm>
            <a:prstGeom prst="rect">
              <a:avLst/>
            </a:prstGeom>
            <a:gradFill rotWithShape="0">
              <a:gsLst>
                <a:gs pos="0">
                  <a:srgbClr val="000080"/>
                </a:gs>
                <a:gs pos="100000">
                  <a:srgbClr val="000080">
                    <a:gamma/>
                    <a:tint val="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endParaRPr lang="ja-JP" altLang="en-US" dirty="0"/>
            </a:p>
          </p:txBody>
        </p:sp>
        <p:sp>
          <p:nvSpPr>
            <p:cNvPr id="11" name="Rectangle 9"/>
            <p:cNvSpPr>
              <a:spLocks noChangeArrowheads="1"/>
            </p:cNvSpPr>
            <p:nvPr/>
          </p:nvSpPr>
          <p:spPr bwMode="auto">
            <a:xfrm>
              <a:off x="0" y="775204"/>
              <a:ext cx="8458200" cy="36512"/>
            </a:xfrm>
            <a:prstGeom prst="rect">
              <a:avLst/>
            </a:prstGeom>
            <a:gradFill rotWithShape="0">
              <a:gsLst>
                <a:gs pos="0">
                  <a:srgbClr val="000080"/>
                </a:gs>
                <a:gs pos="100000">
                  <a:srgbClr val="000080">
                    <a:gamma/>
                    <a:tint val="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endParaRPr lang="ja-JP" altLang="en-US" dirty="0"/>
            </a:p>
          </p:txBody>
        </p:sp>
        <p:sp>
          <p:nvSpPr>
            <p:cNvPr id="12" name="Rectangle 10"/>
            <p:cNvSpPr>
              <a:spLocks noChangeArrowheads="1"/>
            </p:cNvSpPr>
            <p:nvPr/>
          </p:nvSpPr>
          <p:spPr bwMode="auto">
            <a:xfrm>
              <a:off x="688975" y="900616"/>
              <a:ext cx="8458200" cy="17463"/>
            </a:xfrm>
            <a:prstGeom prst="rect">
              <a:avLst/>
            </a:prstGeom>
            <a:gradFill rotWithShape="0">
              <a:gsLst>
                <a:gs pos="0">
                  <a:srgbClr val="000080">
                    <a:gamma/>
                    <a:tint val="0"/>
                    <a:invGamma/>
                  </a:srgbClr>
                </a:gs>
                <a:gs pos="100000">
                  <a:srgbClr val="00008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endParaRPr lang="ja-JP" altLang="en-US" dirty="0"/>
            </a:p>
          </p:txBody>
        </p:sp>
        <p:sp>
          <p:nvSpPr>
            <p:cNvPr id="13" name="Rectangle 11"/>
            <p:cNvSpPr>
              <a:spLocks noChangeArrowheads="1"/>
            </p:cNvSpPr>
            <p:nvPr/>
          </p:nvSpPr>
          <p:spPr bwMode="auto">
            <a:xfrm>
              <a:off x="0" y="775204"/>
              <a:ext cx="8458200" cy="36512"/>
            </a:xfrm>
            <a:prstGeom prst="rect">
              <a:avLst/>
            </a:prstGeom>
            <a:gradFill rotWithShape="0">
              <a:gsLst>
                <a:gs pos="0">
                  <a:srgbClr val="000080"/>
                </a:gs>
                <a:gs pos="100000">
                  <a:srgbClr val="000080">
                    <a:gamma/>
                    <a:tint val="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endParaRPr lang="ja-JP" altLang="en-US" dirty="0"/>
            </a:p>
          </p:txBody>
        </p:sp>
        <p:sp>
          <p:nvSpPr>
            <p:cNvPr id="14" name="Rectangle 12"/>
            <p:cNvSpPr>
              <a:spLocks noChangeArrowheads="1"/>
            </p:cNvSpPr>
            <p:nvPr/>
          </p:nvSpPr>
          <p:spPr bwMode="auto">
            <a:xfrm>
              <a:off x="690563" y="830766"/>
              <a:ext cx="8458200" cy="53975"/>
            </a:xfrm>
            <a:prstGeom prst="rect">
              <a:avLst/>
            </a:prstGeom>
            <a:gradFill rotWithShape="0">
              <a:gsLst>
                <a:gs pos="0">
                  <a:srgbClr val="000080">
                    <a:gamma/>
                    <a:tint val="0"/>
                    <a:invGamma/>
                  </a:srgbClr>
                </a:gs>
                <a:gs pos="100000">
                  <a:srgbClr val="00008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endParaRPr lang="ja-JP" altLang="en-US" dirty="0"/>
            </a:p>
          </p:txBody>
        </p:sp>
      </p:gr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002"/>
          <a:stretch/>
        </p:blipFill>
        <p:spPr bwMode="auto">
          <a:xfrm>
            <a:off x="964015" y="7110585"/>
            <a:ext cx="874133" cy="410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13"/>
          <p:cNvSpPr txBox="1"/>
          <p:nvPr/>
        </p:nvSpPr>
        <p:spPr>
          <a:xfrm>
            <a:off x="1897144" y="7107707"/>
            <a:ext cx="3877985" cy="677108"/>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株式会社　長塚電話工業所</a:t>
            </a:r>
            <a:endParaRPr lang="en-US" altLang="ja-JP"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http://www.nagatsuka.co.jp</a:t>
            </a:r>
            <a:endParaRPr kumimoji="1"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15"/>
          <p:cNvSpPr txBox="1"/>
          <p:nvPr/>
        </p:nvSpPr>
        <p:spPr>
          <a:xfrm>
            <a:off x="1909453" y="7859602"/>
            <a:ext cx="3738524" cy="646331"/>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213-0031 </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神奈川県川崎市高津区宇奈根</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643-3</a:t>
            </a: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850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1533</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bwMode="auto">
          <a:xfrm>
            <a:off x="0" y="685800"/>
            <a:ext cx="6858000" cy="0"/>
          </a:xfrm>
          <a:prstGeom prst="line">
            <a:avLst/>
          </a:prstGeom>
          <a:noFill/>
          <a:ln w="15875" algn="ctr">
            <a:solidFill>
              <a:srgbClr val="000000"/>
            </a:solidFill>
            <a:round/>
            <a:headEnd type="none" w="med" len="med"/>
            <a:tailEnd type="none" w="med" len="med"/>
          </a:ln>
        </p:spPr>
      </p:cxnSp>
      <p:sp>
        <p:nvSpPr>
          <p:cNvPr id="17" name="テキスト ボックス 6"/>
          <p:cNvSpPr txBox="1"/>
          <p:nvPr/>
        </p:nvSpPr>
        <p:spPr>
          <a:xfrm>
            <a:off x="353959" y="4964274"/>
            <a:ext cx="6288901" cy="954107"/>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kumimoji="1"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お願い</a:t>
            </a:r>
            <a:r>
              <a:rPr kumimoji="1"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本</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ソフトウェアは、</a:t>
            </a:r>
            <a:r>
              <a:rPr kumimoji="1"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毎に１式ご購入頂き、</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使用することができます。</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本ソフトウェアを複製、再頒布、ライセンス及びサブライセンスすることは</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違法行為に該当いたします。</a:t>
            </a:r>
            <a:endParaRPr kumimoji="1"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7290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3EE23D27-9F70-7975-F132-9A54E71FB61C}"/>
              </a:ext>
            </a:extLst>
          </p:cNvPr>
          <p:cNvPicPr>
            <a:picLocks noChangeAspect="1"/>
          </p:cNvPicPr>
          <p:nvPr/>
        </p:nvPicPr>
        <p:blipFill>
          <a:blip r:embed="rId2"/>
          <a:stretch>
            <a:fillRect/>
          </a:stretch>
        </p:blipFill>
        <p:spPr>
          <a:xfrm>
            <a:off x="3492783" y="982457"/>
            <a:ext cx="3108843" cy="955068"/>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設定画面</a:t>
            </a:r>
            <a:r>
              <a:rPr lang="ja-JP" altLang="en-US" sz="1600" b="1" dirty="0">
                <a:solidFill>
                  <a:schemeClr val="tx1"/>
                </a:solidFill>
                <a:latin typeface="メイリオ" panose="020B0604030504040204" pitchFamily="50" charset="-128"/>
                <a:ea typeface="メイリオ" panose="020B0604030504040204" pitchFamily="50" charset="-128"/>
              </a:rPr>
              <a:t>：個別設定①</a:t>
            </a:r>
            <a:endParaRPr kumimoji="1"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73161" y="3489159"/>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●マイクデバイスとスピーカイデバイスの設定と録音</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音量の設定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cxnSp>
        <p:nvCxnSpPr>
          <p:cNvPr id="40" name="直線コネクタ 39"/>
          <p:cNvCxnSpPr/>
          <p:nvPr/>
        </p:nvCxnSpPr>
        <p:spPr bwMode="auto">
          <a:xfrm>
            <a:off x="102402" y="3412063"/>
            <a:ext cx="3373945" cy="0"/>
          </a:xfrm>
          <a:prstGeom prst="line">
            <a:avLst/>
          </a:prstGeom>
          <a:noFill/>
          <a:ln w="9525" algn="ctr">
            <a:solidFill>
              <a:srgbClr val="000000"/>
            </a:solidFill>
            <a:round/>
            <a:headEnd type="none" w="med" len="med"/>
            <a:tailEnd type="none" w="med" len="med"/>
          </a:ln>
        </p:spPr>
      </p:cxnSp>
      <p:sp>
        <p:nvSpPr>
          <p:cNvPr id="29" name="テキスト ボックス 28"/>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age.-10</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129DCE35-754C-42E1-9665-729B87FBA7C5}"/>
              </a:ext>
            </a:extLst>
          </p:cNvPr>
          <p:cNvSpPr txBox="1"/>
          <p:nvPr/>
        </p:nvSpPr>
        <p:spPr>
          <a:xfrm>
            <a:off x="111927" y="718109"/>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●機器ホスト名と卓番号の設定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42" name="表 41">
            <a:extLst>
              <a:ext uri="{FF2B5EF4-FFF2-40B4-BE49-F238E27FC236}">
                <a16:creationId xmlns:a16="http://schemas.microsoft.com/office/drawing/2014/main" id="{F67DF3B6-20C9-4BCE-8683-BA07DC0B494D}"/>
              </a:ext>
            </a:extLst>
          </p:cNvPr>
          <p:cNvGraphicFramePr>
            <a:graphicFrameLocks noGrp="1"/>
          </p:cNvGraphicFramePr>
          <p:nvPr>
            <p:extLst>
              <p:ext uri="{D42A27DB-BD31-4B8C-83A1-F6EECF244321}">
                <p14:modId xmlns:p14="http://schemas.microsoft.com/office/powerpoint/2010/main" val="1467755484"/>
              </p:ext>
            </p:extLst>
          </p:nvPr>
        </p:nvGraphicFramePr>
        <p:xfrm>
          <a:off x="231655" y="4720278"/>
          <a:ext cx="3108843" cy="2772167"/>
        </p:xfrm>
        <a:graphic>
          <a:graphicData uri="http://schemas.openxmlformats.org/drawingml/2006/table">
            <a:tbl>
              <a:tblPr firstRow="1" bandRow="1">
                <a:tableStyleId>{5940675A-B579-460E-94D1-54222C63F5DA}</a:tableStyleId>
              </a:tblPr>
              <a:tblGrid>
                <a:gridCol w="989713">
                  <a:extLst>
                    <a:ext uri="{9D8B030D-6E8A-4147-A177-3AD203B41FA5}">
                      <a16:colId xmlns:a16="http://schemas.microsoft.com/office/drawing/2014/main" val="20000"/>
                    </a:ext>
                  </a:extLst>
                </a:gridCol>
                <a:gridCol w="1534437">
                  <a:extLst>
                    <a:ext uri="{9D8B030D-6E8A-4147-A177-3AD203B41FA5}">
                      <a16:colId xmlns:a16="http://schemas.microsoft.com/office/drawing/2014/main" val="20001"/>
                    </a:ext>
                  </a:extLst>
                </a:gridCol>
                <a:gridCol w="584693">
                  <a:extLst>
                    <a:ext uri="{9D8B030D-6E8A-4147-A177-3AD203B41FA5}">
                      <a16:colId xmlns:a16="http://schemas.microsoft.com/office/drawing/2014/main" val="20002"/>
                    </a:ext>
                  </a:extLst>
                </a:gridCol>
              </a:tblGrid>
              <a:tr h="31351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設定例</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199687">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デバイスリストの更新</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接続されている音声デバイスを更新します。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1"/>
                  </a:ext>
                </a:extLst>
              </a:tr>
              <a:tr h="296362">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数字ハイフン付きデバイス名を区別する</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同一デバイスでも抜き差しすることで、“</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2-XXX</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”など、数字＋ハイフン＋デバイス名になった場合、チェックを外すことで、同一デバイスと認識させることが可能です。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4003512801"/>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マイク</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録音したい送話の音声デバイスをプルダウンから選択します。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マイク</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2"/>
                  </a:ext>
                </a:extLst>
              </a:tr>
              <a:tr h="360341">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マイク</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録音音量</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送話の録音音量を設定します。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録音中にメイン画面のインジケータを見ながら調整してください。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0.5</a:t>
                      </a:r>
                    </a:p>
                  </a:txBody>
                  <a:tcPr marL="64336" marR="64336" marT="32168" marB="32168" anchor="ctr"/>
                </a:tc>
                <a:extLst>
                  <a:ext uri="{0D108BD9-81ED-4DB2-BD59-A6C34878D82A}">
                    <a16:rowId xmlns:a16="http://schemas.microsoft.com/office/drawing/2014/main" val="10003"/>
                  </a:ext>
                </a:extLst>
              </a:tr>
              <a:tr h="17836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スピーカー</a:t>
                      </a: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録音したい受話の音声デバイスをプルダウンから選択します。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スピーカー</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4"/>
                  </a:ext>
                </a:extLst>
              </a:tr>
              <a:tr h="977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スピーカー</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録音音量</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受話の録音音量を設定します。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録音中にメイン画面のインジケータを見ながら調整してください。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0.5</a:t>
                      </a:r>
                    </a:p>
                  </a:txBody>
                  <a:tcPr marL="64336" marR="64336" marT="32168" marB="32168" anchor="ctr"/>
                </a:tc>
                <a:extLst>
                  <a:ext uri="{0D108BD9-81ED-4DB2-BD59-A6C34878D82A}">
                    <a16:rowId xmlns:a16="http://schemas.microsoft.com/office/drawing/2014/main" val="10006"/>
                  </a:ext>
                </a:extLst>
              </a:tr>
            </a:tbl>
          </a:graphicData>
        </a:graphic>
      </p:graphicFrame>
      <p:sp>
        <p:nvSpPr>
          <p:cNvPr id="43" name="テキスト ボックス 42">
            <a:extLst>
              <a:ext uri="{FF2B5EF4-FFF2-40B4-BE49-F238E27FC236}">
                <a16:creationId xmlns:a16="http://schemas.microsoft.com/office/drawing/2014/main" id="{9E7E84B9-6599-4ED1-8E53-89CCD12DBD51}"/>
              </a:ext>
            </a:extLst>
          </p:cNvPr>
          <p:cNvSpPr txBox="1"/>
          <p:nvPr/>
        </p:nvSpPr>
        <p:spPr>
          <a:xfrm>
            <a:off x="111927" y="7546690"/>
            <a:ext cx="3323756"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注：録音音量は、通話時の音量ではありません。</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通話の音量は、各</a:t>
            </a:r>
            <a:r>
              <a:rPr lang="en-US" altLang="ja-JP" sz="1000" dirty="0">
                <a:solidFill>
                  <a:schemeClr val="tx1"/>
                </a:solidFill>
                <a:latin typeface="メイリオ" panose="020B0604030504040204" pitchFamily="50" charset="-128"/>
                <a:ea typeface="メイリオ" panose="020B0604030504040204" pitchFamily="50" charset="-128"/>
              </a:rPr>
              <a:t>AP</a:t>
            </a:r>
            <a:r>
              <a:rPr lang="ja-JP" altLang="en-US" sz="1000" dirty="0">
                <a:solidFill>
                  <a:schemeClr val="tx1"/>
                </a:solidFill>
                <a:latin typeface="メイリオ" panose="020B0604030504040204" pitchFamily="50" charset="-128"/>
                <a:ea typeface="メイリオ" panose="020B0604030504040204" pitchFamily="50" charset="-128"/>
              </a:rPr>
              <a:t>ソフトで調整をお願いします。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また、通話の音量を変更した場合、再度、設定が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必要です。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44" name="表 43">
            <a:extLst>
              <a:ext uri="{FF2B5EF4-FFF2-40B4-BE49-F238E27FC236}">
                <a16:creationId xmlns:a16="http://schemas.microsoft.com/office/drawing/2014/main" id="{66FA242C-7FB7-49F2-9176-7066D2E0217A}"/>
              </a:ext>
            </a:extLst>
          </p:cNvPr>
          <p:cNvGraphicFramePr>
            <a:graphicFrameLocks noGrp="1"/>
          </p:cNvGraphicFramePr>
          <p:nvPr>
            <p:extLst>
              <p:ext uri="{D42A27DB-BD31-4B8C-83A1-F6EECF244321}">
                <p14:modId xmlns:p14="http://schemas.microsoft.com/office/powerpoint/2010/main" val="2527921624"/>
              </p:ext>
            </p:extLst>
          </p:nvPr>
        </p:nvGraphicFramePr>
        <p:xfrm>
          <a:off x="3543139" y="2037987"/>
          <a:ext cx="3108843" cy="4312572"/>
        </p:xfrm>
        <a:graphic>
          <a:graphicData uri="http://schemas.openxmlformats.org/drawingml/2006/table">
            <a:tbl>
              <a:tblPr firstRow="1" bandRow="1">
                <a:tableStyleId>{5940675A-B579-460E-94D1-54222C63F5DA}</a:tableStyleId>
              </a:tblPr>
              <a:tblGrid>
                <a:gridCol w="866455">
                  <a:extLst>
                    <a:ext uri="{9D8B030D-6E8A-4147-A177-3AD203B41FA5}">
                      <a16:colId xmlns:a16="http://schemas.microsoft.com/office/drawing/2014/main" val="20000"/>
                    </a:ext>
                  </a:extLst>
                </a:gridCol>
                <a:gridCol w="1744980">
                  <a:extLst>
                    <a:ext uri="{9D8B030D-6E8A-4147-A177-3AD203B41FA5}">
                      <a16:colId xmlns:a16="http://schemas.microsoft.com/office/drawing/2014/main" val="20001"/>
                    </a:ext>
                  </a:extLst>
                </a:gridCol>
                <a:gridCol w="497408">
                  <a:extLst>
                    <a:ext uri="{9D8B030D-6E8A-4147-A177-3AD203B41FA5}">
                      <a16:colId xmlns:a16="http://schemas.microsoft.com/office/drawing/2014/main" val="20002"/>
                    </a:ext>
                  </a:extLst>
                </a:gridCol>
              </a:tblGrid>
              <a:tr h="31351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設定例</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207996">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自動録音</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録音開始</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停止を自動で実施します。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1"/>
                  </a:ext>
                </a:extLst>
              </a:tr>
              <a:tr h="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手動録音</a:t>
                      </a: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録音開始</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停止を手動で実施します。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2"/>
                  </a:ext>
                </a:extLst>
              </a:tr>
              <a:tr h="179504">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フィルター</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チェックなし：スピーカーデバイスの使用状態を監視して、録音を開始します。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チェックあり：上記＋</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マイクを使用中の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を監視して録音</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を開始します。自動録音時に有効で、</a:t>
                      </a:r>
                      <a:r>
                        <a:rPr lang="ja-JP" altLang="en-US" sz="800" dirty="0">
                          <a:solidFill>
                            <a:schemeClr val="tx1"/>
                          </a:solidFill>
                          <a:latin typeface="メイリオ" panose="020B0604030504040204" pitchFamily="50" charset="-128"/>
                          <a:ea typeface="メイリオ" panose="020B0604030504040204" pitchFamily="50" charset="-128"/>
                        </a:rPr>
                        <a:t>不要な録音を防止できます。</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a:t>
                      </a:r>
                      <a:r>
                        <a:rPr lang="en-US" altLang="ja-JP" sz="800" dirty="0" err="1">
                          <a:solidFill>
                            <a:schemeClr val="tx1"/>
                          </a:solidFill>
                          <a:latin typeface="メイリオ" panose="020B0604030504040204" pitchFamily="50" charset="-128"/>
                          <a:ea typeface="メイリオ" panose="020B0604030504040204" pitchFamily="50" charset="-128"/>
                        </a:rPr>
                        <a:t>Youtube</a:t>
                      </a:r>
                      <a:r>
                        <a:rPr lang="ja-JP" altLang="en-US" sz="800" dirty="0">
                          <a:solidFill>
                            <a:schemeClr val="tx1"/>
                          </a:solidFill>
                          <a:latin typeface="メイリオ" panose="020B0604030504040204" pitchFamily="50" charset="-128"/>
                          <a:ea typeface="メイリオ" panose="020B0604030504040204" pitchFamily="50" charset="-128"/>
                        </a:rPr>
                        <a:t>等の再生による録音防</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止します。</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・起動時からスピーカーデバイス</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を使用する</a:t>
                      </a:r>
                      <a:r>
                        <a:rPr lang="en-US" altLang="ja-JP" sz="800" dirty="0" err="1">
                          <a:solidFill>
                            <a:schemeClr val="tx1"/>
                          </a:solidFill>
                          <a:latin typeface="メイリオ" panose="020B0604030504040204" pitchFamily="50" charset="-128"/>
                          <a:ea typeface="メイリオ" panose="020B0604030504040204" pitchFamily="50" charset="-128"/>
                        </a:rPr>
                        <a:t>lineMediaPlayer</a:t>
                      </a:r>
                      <a:r>
                        <a:rPr lang="ja-JP" altLang="en-US" sz="800" dirty="0">
                          <a:solidFill>
                            <a:schemeClr val="tx1"/>
                          </a:solidFill>
                          <a:latin typeface="メイリオ" panose="020B0604030504040204" pitchFamily="50" charset="-128"/>
                          <a:ea typeface="メイリオ" panose="020B0604030504040204" pitchFamily="50" charset="-128"/>
                        </a:rPr>
                        <a:t>な</a:t>
                      </a:r>
                      <a:endParaRPr lang="en-US" altLang="ja-JP" sz="800" dirty="0">
                        <a:solidFill>
                          <a:schemeClr val="tx1"/>
                        </a:solidFill>
                        <a:latin typeface="メイリオ" panose="020B0604030504040204" pitchFamily="50" charset="-128"/>
                        <a:ea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rPr>
                        <a:t>　どを防止します。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3"/>
                  </a:ext>
                </a:extLst>
              </a:tr>
              <a:tr h="17836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録音対象アプリ</a:t>
                      </a: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通常は設定しません。</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が設定されていない場合は、録音対象外アプリに設定のないすべての</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が対象です。設定されている</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のみが</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マイクを使用中の場合、録音が行われます。設定されている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がマイクを使用していても、録音対象外アプリに設定されていない</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がマイクを使用すると録音</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されません。</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Teams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10004"/>
                  </a:ext>
                </a:extLst>
              </a:tr>
              <a:tr h="977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録音対象外アプリ</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設定された</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AP</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マイクを使用しても</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録音されないようにすることができます。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Skype</a:t>
                      </a:r>
                    </a:p>
                  </a:txBody>
                  <a:tcPr marL="64336" marR="64336" marT="32168" marB="32168" anchor="ctr"/>
                </a:tc>
                <a:extLst>
                  <a:ext uri="{0D108BD9-81ED-4DB2-BD59-A6C34878D82A}">
                    <a16:rowId xmlns:a16="http://schemas.microsoft.com/office/drawing/2014/main" val="10006"/>
                  </a:ext>
                </a:extLst>
              </a:tr>
              <a:tr h="977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デバイスアシスト</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に大きな負荷がかかった場合など、デバイスが一時的に停止した時でも、録音を継続することが可能です。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フィルターがオンのときのみ設定可能です。有効にしたことで、自動録音が停止しない場合は、無効に設定してください。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nchor="ctr"/>
                </a:tc>
                <a:extLst>
                  <a:ext uri="{0D108BD9-81ED-4DB2-BD59-A6C34878D82A}">
                    <a16:rowId xmlns:a16="http://schemas.microsoft.com/office/drawing/2014/main" val="4241646712"/>
                  </a:ext>
                </a:extLst>
              </a:tr>
            </a:tbl>
          </a:graphicData>
        </a:graphic>
      </p:graphicFrame>
      <p:sp>
        <p:nvSpPr>
          <p:cNvPr id="28" name="テキスト ボックス 27">
            <a:extLst>
              <a:ext uri="{FF2B5EF4-FFF2-40B4-BE49-F238E27FC236}">
                <a16:creationId xmlns:a16="http://schemas.microsoft.com/office/drawing/2014/main" id="{2A21A130-01ED-400C-BBB1-CA94692C04C6}"/>
              </a:ext>
            </a:extLst>
          </p:cNvPr>
          <p:cNvSpPr txBox="1"/>
          <p:nvPr/>
        </p:nvSpPr>
        <p:spPr>
          <a:xfrm>
            <a:off x="3517504" y="6451021"/>
            <a:ext cx="3323756" cy="2246769"/>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対象アプリ、対象外アプリの設定</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AP</a:t>
            </a:r>
            <a:r>
              <a:rPr kumimoji="1"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を使用した状態で［</a:t>
            </a:r>
            <a:r>
              <a:rPr kumimoji="1"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&lt;&lt;</a:t>
            </a:r>
            <a:r>
              <a:rPr kumimoji="1"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録音中のアプリ］ボタン</a:t>
            </a:r>
            <a:endParaRPr kumimoji="1" lang="en-US" altLang="ja-JP"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a:t>
            </a:r>
            <a:r>
              <a:rPr kumimoji="1" lang="ja-JP" altLang="en-US" sz="10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を押すと指定可能です。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・大文字、小文字は区別されません。</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・複数のアプリを設定する場合は半角カンマで区切り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・完全一致ではありませんので、設定された文字が</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含まれるアプリが判定されます。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・アプリ名にはアプリの内部名を設定する必要があり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・複数のアプリがマイクを使用している状態では、先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に使用を始めたアプリが設定されます。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・録音対象外アプリに設定されているアプリは「録音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中のアプリ」ボタンでは設定されません。</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0AAD7C5-7B5D-CF0A-D5FA-7F6121F11080}"/>
              </a:ext>
            </a:extLst>
          </p:cNvPr>
          <p:cNvPicPr>
            <a:picLocks noChangeAspect="1"/>
          </p:cNvPicPr>
          <p:nvPr/>
        </p:nvPicPr>
        <p:blipFill>
          <a:blip r:embed="rId3"/>
          <a:stretch>
            <a:fillRect/>
          </a:stretch>
        </p:blipFill>
        <p:spPr>
          <a:xfrm>
            <a:off x="231656" y="931120"/>
            <a:ext cx="3108842" cy="1057742"/>
          </a:xfrm>
          <a:prstGeom prst="rect">
            <a:avLst/>
          </a:prstGeom>
        </p:spPr>
      </p:pic>
      <p:pic>
        <p:nvPicPr>
          <p:cNvPr id="7" name="図 6">
            <a:extLst>
              <a:ext uri="{FF2B5EF4-FFF2-40B4-BE49-F238E27FC236}">
                <a16:creationId xmlns:a16="http://schemas.microsoft.com/office/drawing/2014/main" id="{21B149E2-A123-30F9-23AB-99EC525AD077}"/>
              </a:ext>
            </a:extLst>
          </p:cNvPr>
          <p:cNvPicPr>
            <a:picLocks noChangeAspect="1"/>
          </p:cNvPicPr>
          <p:nvPr/>
        </p:nvPicPr>
        <p:blipFill>
          <a:blip r:embed="rId4"/>
          <a:stretch>
            <a:fillRect/>
          </a:stretch>
        </p:blipFill>
        <p:spPr>
          <a:xfrm>
            <a:off x="195549" y="3881578"/>
            <a:ext cx="3113720" cy="742467"/>
          </a:xfrm>
          <a:prstGeom prst="rect">
            <a:avLst/>
          </a:prstGeom>
        </p:spPr>
      </p:pic>
      <p:graphicFrame>
        <p:nvGraphicFramePr>
          <p:cNvPr id="10" name="表 9">
            <a:extLst>
              <a:ext uri="{FF2B5EF4-FFF2-40B4-BE49-F238E27FC236}">
                <a16:creationId xmlns:a16="http://schemas.microsoft.com/office/drawing/2014/main" id="{862FCB57-D4E4-AEF0-33A8-3EB6244DE7F5}"/>
              </a:ext>
            </a:extLst>
          </p:cNvPr>
          <p:cNvGraphicFramePr>
            <a:graphicFrameLocks noGrp="1"/>
          </p:cNvGraphicFramePr>
          <p:nvPr>
            <p:extLst>
              <p:ext uri="{D42A27DB-BD31-4B8C-83A1-F6EECF244321}">
                <p14:modId xmlns:p14="http://schemas.microsoft.com/office/powerpoint/2010/main" val="4261226642"/>
              </p:ext>
            </p:extLst>
          </p:nvPr>
        </p:nvGraphicFramePr>
        <p:xfrm>
          <a:off x="238338" y="2052159"/>
          <a:ext cx="3070931" cy="1320768"/>
        </p:xfrm>
        <a:graphic>
          <a:graphicData uri="http://schemas.openxmlformats.org/drawingml/2006/table">
            <a:tbl>
              <a:tblPr firstRow="1" bandRow="1">
                <a:tableStyleId>{5940675A-B579-460E-94D1-54222C63F5DA}</a:tableStyleId>
              </a:tblPr>
              <a:tblGrid>
                <a:gridCol w="901914">
                  <a:extLst>
                    <a:ext uri="{9D8B030D-6E8A-4147-A177-3AD203B41FA5}">
                      <a16:colId xmlns:a16="http://schemas.microsoft.com/office/drawing/2014/main" val="3782367737"/>
                    </a:ext>
                  </a:extLst>
                </a:gridCol>
                <a:gridCol w="2169017">
                  <a:extLst>
                    <a:ext uri="{9D8B030D-6E8A-4147-A177-3AD203B41FA5}">
                      <a16:colId xmlns:a16="http://schemas.microsoft.com/office/drawing/2014/main" val="205548071"/>
                    </a:ext>
                  </a:extLst>
                </a:gridCol>
              </a:tblGrid>
              <a:tr h="13045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extLst>
                  <a:ext uri="{0D108BD9-81ED-4DB2-BD59-A6C34878D82A}">
                    <a16:rowId xmlns:a16="http://schemas.microsoft.com/office/drawing/2014/main" val="1074830566"/>
                  </a:ext>
                </a:extLst>
              </a:tr>
              <a:tr h="199687">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機器ホスト名</a:t>
                      </a:r>
                    </a:p>
                  </a:txBody>
                  <a:tcPr marL="64336" marR="64336" marT="32168" marB="32168"/>
                </a:tc>
                <a:tc>
                  <a:txBody>
                    <a:bodyPr/>
                    <a:lstStyle/>
                    <a:p>
                      <a:r>
                        <a:rPr lang="ja-JP" altLang="en-US" sz="800" dirty="0">
                          <a:solidFill>
                            <a:schemeClr val="tx1"/>
                          </a:solidFill>
                          <a:latin typeface="Meiryo UI" panose="020B0604030504040204" pitchFamily="50" charset="-128"/>
                          <a:ea typeface="Meiryo UI" panose="020B0604030504040204" pitchFamily="50" charset="-128"/>
                        </a:rPr>
                        <a:t>録音機器を識別するための名称でファイル名に固定で付与されます。</a:t>
                      </a:r>
                      <a:endParaRPr lang="en-US" altLang="ja-JP" sz="900" dirty="0">
                        <a:solidFill>
                          <a:schemeClr val="tx1"/>
                        </a:solidFill>
                        <a:latin typeface="Meiryo UI" panose="020B0604030504040204" pitchFamily="50" charset="-128"/>
                        <a:ea typeface="Meiryo UI" panose="020B0604030504040204" pitchFamily="50" charset="-128"/>
                      </a:endParaRPr>
                    </a:p>
                  </a:txBody>
                  <a:tcPr marL="64336" marR="64336" marT="32168" marB="32168"/>
                </a:tc>
                <a:extLst>
                  <a:ext uri="{0D108BD9-81ED-4DB2-BD59-A6C34878D82A}">
                    <a16:rowId xmlns:a16="http://schemas.microsoft.com/office/drawing/2014/main" val="2576298528"/>
                  </a:ext>
                </a:extLst>
              </a:tr>
              <a:tr h="296362">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卓番号（優先）</a:t>
                      </a:r>
                    </a:p>
                  </a:txBody>
                  <a:tcPr marL="64336" marR="64336" marT="32168" marB="32168"/>
                </a:tc>
                <a:tc>
                  <a:txBody>
                    <a:bodyPr/>
                    <a:lstStyle/>
                    <a:p>
                      <a:r>
                        <a:rPr lang="ja-JP" altLang="en-US" sz="800" dirty="0">
                          <a:solidFill>
                            <a:schemeClr val="tx1"/>
                          </a:solidFill>
                          <a:latin typeface="Meiryo UI" panose="020B0604030504040204" pitchFamily="50" charset="-128"/>
                          <a:ea typeface="Meiryo UI" panose="020B0604030504040204" pitchFamily="50" charset="-128"/>
                        </a:rPr>
                        <a:t>ファイル名に付与されます。</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ユーザーごとに個別に卓番号を設定することができます。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マルチユーザーモードでは、各ユーザー一意となるように設定してください。</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再生画面で検索可能な録音ファイルを制限することが可能となります。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2002815107"/>
                  </a:ext>
                </a:extLst>
              </a:tr>
            </a:tbl>
          </a:graphicData>
        </a:graphic>
      </p:graphicFrame>
      <p:sp>
        <p:nvSpPr>
          <p:cNvPr id="16" name="テキスト ボックス 15">
            <a:extLst>
              <a:ext uri="{FF2B5EF4-FFF2-40B4-BE49-F238E27FC236}">
                <a16:creationId xmlns:a16="http://schemas.microsoft.com/office/drawing/2014/main" id="{6CD63D3A-BE9D-B83E-7359-CA4EA86674AA}"/>
              </a:ext>
            </a:extLst>
          </p:cNvPr>
          <p:cNvSpPr txBox="1"/>
          <p:nvPr/>
        </p:nvSpPr>
        <p:spPr>
          <a:xfrm>
            <a:off x="3474452" y="713056"/>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●録音方法の設定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8C7C56CF-31FC-FB02-0532-E458D6F3DE49}"/>
              </a:ext>
            </a:extLst>
          </p:cNvPr>
          <p:cNvSpPr/>
          <p:nvPr/>
        </p:nvSpPr>
        <p:spPr bwMode="auto">
          <a:xfrm>
            <a:off x="5860591" y="1391583"/>
            <a:ext cx="655320" cy="136816"/>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371701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296A583-0FC9-3C07-18FC-1E3ADCAD2B60}"/>
              </a:ext>
            </a:extLst>
          </p:cNvPr>
          <p:cNvPicPr>
            <a:picLocks noChangeAspect="1"/>
          </p:cNvPicPr>
          <p:nvPr/>
        </p:nvPicPr>
        <p:blipFill>
          <a:blip r:embed="rId2"/>
          <a:stretch>
            <a:fillRect/>
          </a:stretch>
        </p:blipFill>
        <p:spPr>
          <a:xfrm>
            <a:off x="1379234" y="1447216"/>
            <a:ext cx="907275" cy="633266"/>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設定画面</a:t>
            </a:r>
            <a:r>
              <a:rPr lang="ja-JP" altLang="en-US" sz="1600" b="1" dirty="0">
                <a:solidFill>
                  <a:schemeClr val="tx1"/>
                </a:solidFill>
                <a:latin typeface="メイリオ" panose="020B0604030504040204" pitchFamily="50" charset="-128"/>
                <a:ea typeface="メイリオ" panose="020B0604030504040204" pitchFamily="50" charset="-128"/>
              </a:rPr>
              <a:t>：個別設定②</a:t>
            </a:r>
            <a:endParaRPr kumimoji="1"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age.-11</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99436371-A9A6-474D-B5EE-2F899EC14032}"/>
              </a:ext>
            </a:extLst>
          </p:cNvPr>
          <p:cNvSpPr txBox="1"/>
          <p:nvPr/>
        </p:nvSpPr>
        <p:spPr>
          <a:xfrm>
            <a:off x="234318" y="1042855"/>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変更後、変更ボタンをおしたあと、右上の［</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］で終了させてください。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4" name="右矢印 34">
            <a:extLst>
              <a:ext uri="{FF2B5EF4-FFF2-40B4-BE49-F238E27FC236}">
                <a16:creationId xmlns:a16="http://schemas.microsoft.com/office/drawing/2014/main" id="{40059AC3-18BC-4E4E-A2B2-FAE474E69206}"/>
              </a:ext>
            </a:extLst>
          </p:cNvPr>
          <p:cNvSpPr/>
          <p:nvPr/>
        </p:nvSpPr>
        <p:spPr bwMode="auto">
          <a:xfrm rot="13226379">
            <a:off x="1814081" y="1910172"/>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25" name="右矢印 34">
            <a:extLst>
              <a:ext uri="{FF2B5EF4-FFF2-40B4-BE49-F238E27FC236}">
                <a16:creationId xmlns:a16="http://schemas.microsoft.com/office/drawing/2014/main" id="{1C7E4C23-E88E-4B56-818B-09794E35E7C8}"/>
              </a:ext>
            </a:extLst>
          </p:cNvPr>
          <p:cNvSpPr/>
          <p:nvPr/>
        </p:nvSpPr>
        <p:spPr bwMode="auto">
          <a:xfrm rot="13226379">
            <a:off x="2195531" y="154245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1" name="テキスト ボックス 30">
            <a:extLst>
              <a:ext uri="{FF2B5EF4-FFF2-40B4-BE49-F238E27FC236}">
                <a16:creationId xmlns:a16="http://schemas.microsoft.com/office/drawing/2014/main" id="{0FB6140B-2CA5-4B06-8DAE-A81CF86A4C00}"/>
              </a:ext>
            </a:extLst>
          </p:cNvPr>
          <p:cNvSpPr txBox="1"/>
          <p:nvPr/>
        </p:nvSpPr>
        <p:spPr>
          <a:xfrm>
            <a:off x="195549" y="767538"/>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●設定終了</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827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設定画面</a:t>
            </a:r>
            <a:r>
              <a:rPr lang="ja-JP" altLang="en-US" sz="1600" b="1" dirty="0">
                <a:solidFill>
                  <a:schemeClr val="tx1"/>
                </a:solidFill>
                <a:latin typeface="メイリオ" panose="020B0604030504040204" pitchFamily="50" charset="-128"/>
                <a:ea typeface="メイリオ" panose="020B0604030504040204" pitchFamily="50" charset="-128"/>
              </a:rPr>
              <a:t>：共通設定①</a:t>
            </a:r>
            <a:endParaRPr kumimoji="1" lang="en-US" altLang="ja-JP" sz="1600" b="1" dirty="0">
              <a:solidFill>
                <a:schemeClr val="tx1"/>
              </a:solidFill>
              <a:latin typeface="メイリオ" panose="020B0604030504040204" pitchFamily="50" charset="-128"/>
              <a:ea typeface="メイリオ" panose="020B0604030504040204" pitchFamily="50" charset="-128"/>
            </a:endParaRPr>
          </a:p>
        </p:txBody>
      </p:sp>
      <p:cxnSp>
        <p:nvCxnSpPr>
          <p:cNvPr id="30" name="直線コネクタ 29"/>
          <p:cNvCxnSpPr/>
          <p:nvPr/>
        </p:nvCxnSpPr>
        <p:spPr bwMode="auto">
          <a:xfrm>
            <a:off x="63500" y="2426471"/>
            <a:ext cx="3373945" cy="0"/>
          </a:xfrm>
          <a:prstGeom prst="line">
            <a:avLst/>
          </a:prstGeom>
          <a:noFill/>
          <a:ln w="9525" algn="ctr">
            <a:solidFill>
              <a:srgbClr val="000000"/>
            </a:solidFill>
            <a:round/>
            <a:headEnd type="none" w="med" len="med"/>
            <a:tailEnd type="none" w="med" len="med"/>
          </a:ln>
        </p:spPr>
      </p:cxnSp>
      <p:sp>
        <p:nvSpPr>
          <p:cNvPr id="25" name="テキスト ボックス 24"/>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age.-12</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105244" y="800071"/>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●宅番号設定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109580" y="2012318"/>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　内線番号などを入力します。ファイル名に付与され</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4F9D5176-D9AD-4D58-AEAC-AD733C7D6275}"/>
              </a:ext>
            </a:extLst>
          </p:cNvPr>
          <p:cNvPicPr>
            <a:picLocks noChangeAspect="1"/>
          </p:cNvPicPr>
          <p:nvPr/>
        </p:nvPicPr>
        <p:blipFill>
          <a:blip r:embed="rId2"/>
          <a:stretch>
            <a:fillRect/>
          </a:stretch>
        </p:blipFill>
        <p:spPr>
          <a:xfrm>
            <a:off x="266700" y="1064291"/>
            <a:ext cx="2932257" cy="901669"/>
          </a:xfrm>
          <a:prstGeom prst="rect">
            <a:avLst/>
          </a:prstGeom>
        </p:spPr>
      </p:pic>
      <p:sp>
        <p:nvSpPr>
          <p:cNvPr id="47" name="テキスト ボックス 46">
            <a:extLst>
              <a:ext uri="{FF2B5EF4-FFF2-40B4-BE49-F238E27FC236}">
                <a16:creationId xmlns:a16="http://schemas.microsoft.com/office/drawing/2014/main" id="{873B825C-C91A-4F0A-BF26-086F25920196}"/>
              </a:ext>
            </a:extLst>
          </p:cNvPr>
          <p:cNvSpPr txBox="1"/>
          <p:nvPr/>
        </p:nvSpPr>
        <p:spPr>
          <a:xfrm>
            <a:off x="105244" y="2452197"/>
            <a:ext cx="28665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●録音ファイル保存先設定</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録音ファイル送信モード設定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9F57547-B906-4C4C-8028-E78878DE18DB}"/>
              </a:ext>
            </a:extLst>
          </p:cNvPr>
          <p:cNvPicPr>
            <a:picLocks noChangeAspect="1"/>
          </p:cNvPicPr>
          <p:nvPr/>
        </p:nvPicPr>
        <p:blipFill>
          <a:blip r:embed="rId3"/>
          <a:stretch>
            <a:fillRect/>
          </a:stretch>
        </p:blipFill>
        <p:spPr>
          <a:xfrm>
            <a:off x="266700" y="2880743"/>
            <a:ext cx="2381250" cy="1247775"/>
          </a:xfrm>
          <a:prstGeom prst="rect">
            <a:avLst/>
          </a:prstGeom>
        </p:spPr>
      </p:pic>
      <p:sp>
        <p:nvSpPr>
          <p:cNvPr id="13" name="テキスト ボックス 12">
            <a:extLst>
              <a:ext uri="{FF2B5EF4-FFF2-40B4-BE49-F238E27FC236}">
                <a16:creationId xmlns:a16="http://schemas.microsoft.com/office/drawing/2014/main" id="{9051C0DF-648B-4A37-B524-84ED83533B06}"/>
              </a:ext>
            </a:extLst>
          </p:cNvPr>
          <p:cNvSpPr txBox="1"/>
          <p:nvPr/>
        </p:nvSpPr>
        <p:spPr>
          <a:xfrm>
            <a:off x="100910" y="4154243"/>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　プルダウンからモードを選択します。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右矢印 34">
            <a:extLst>
              <a:ext uri="{FF2B5EF4-FFF2-40B4-BE49-F238E27FC236}">
                <a16:creationId xmlns:a16="http://schemas.microsoft.com/office/drawing/2014/main" id="{F46B8675-9D6B-4CF0-A77B-026B95B688DA}"/>
              </a:ext>
            </a:extLst>
          </p:cNvPr>
          <p:cNvSpPr/>
          <p:nvPr/>
        </p:nvSpPr>
        <p:spPr bwMode="auto">
          <a:xfrm rot="13226379">
            <a:off x="2276549" y="340045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15" name="テキスト ボックス 14">
            <a:extLst>
              <a:ext uri="{FF2B5EF4-FFF2-40B4-BE49-F238E27FC236}">
                <a16:creationId xmlns:a16="http://schemas.microsoft.com/office/drawing/2014/main" id="{33903230-D319-4D54-8646-46531278F918}"/>
              </a:ext>
            </a:extLst>
          </p:cNvPr>
          <p:cNvSpPr txBox="1"/>
          <p:nvPr/>
        </p:nvSpPr>
        <p:spPr>
          <a:xfrm>
            <a:off x="109580" y="4397544"/>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HTTP</a:t>
            </a:r>
            <a:r>
              <a:rPr lang="ja-JP" altLang="en-US" sz="1000">
                <a:solidFill>
                  <a:schemeClr val="tx1"/>
                </a:solidFill>
                <a:latin typeface="メイリオ" panose="020B0604030504040204" pitchFamily="50" charset="-128"/>
                <a:ea typeface="メイリオ" panose="020B0604030504040204" pitchFamily="50" charset="-128"/>
              </a:rPr>
              <a:t>送信モード（未サポート）</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A934B1D2-D86B-4D85-81BB-4B1503D58DF0}"/>
              </a:ext>
            </a:extLst>
          </p:cNvPr>
          <p:cNvSpPr txBox="1"/>
          <p:nvPr/>
        </p:nvSpPr>
        <p:spPr>
          <a:xfrm>
            <a:off x="3584136" y="1036196"/>
            <a:ext cx="3323756"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ローカルや共有サーバー等に保存する場合、選択します。下図が表示されますので、録音ファイルの保存先を設定してください。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44273133-A985-4913-863C-AA1FB8C33FCB}"/>
              </a:ext>
            </a:extLst>
          </p:cNvPr>
          <p:cNvSpPr txBox="1"/>
          <p:nvPr/>
        </p:nvSpPr>
        <p:spPr>
          <a:xfrm>
            <a:off x="3564892" y="800071"/>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●録音保存モード</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384411F-0AC3-4DF4-B71E-D53619AEDB0F}"/>
              </a:ext>
            </a:extLst>
          </p:cNvPr>
          <p:cNvPicPr>
            <a:picLocks noChangeAspect="1"/>
          </p:cNvPicPr>
          <p:nvPr/>
        </p:nvPicPr>
        <p:blipFill>
          <a:blip r:embed="rId4"/>
          <a:stretch>
            <a:fillRect/>
          </a:stretch>
        </p:blipFill>
        <p:spPr>
          <a:xfrm>
            <a:off x="3691280" y="1598530"/>
            <a:ext cx="2930720" cy="760376"/>
          </a:xfrm>
          <a:prstGeom prst="rect">
            <a:avLst/>
          </a:prstGeom>
        </p:spPr>
      </p:pic>
      <p:sp>
        <p:nvSpPr>
          <p:cNvPr id="29" name="テキスト ボックス 28">
            <a:extLst>
              <a:ext uri="{FF2B5EF4-FFF2-40B4-BE49-F238E27FC236}">
                <a16:creationId xmlns:a16="http://schemas.microsoft.com/office/drawing/2014/main" id="{255A2C13-A094-440B-AB51-505CB6235308}"/>
              </a:ext>
            </a:extLst>
          </p:cNvPr>
          <p:cNvSpPr txBox="1"/>
          <p:nvPr/>
        </p:nvSpPr>
        <p:spPr>
          <a:xfrm>
            <a:off x="3471824" y="2646649"/>
            <a:ext cx="3323756"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　アマゾン</a:t>
            </a:r>
            <a:r>
              <a:rPr lang="en-US" altLang="ja-JP" sz="1000" dirty="0">
                <a:solidFill>
                  <a:schemeClr val="tx1"/>
                </a:solidFill>
                <a:latin typeface="メイリオ" panose="020B0604030504040204" pitchFamily="50" charset="-128"/>
                <a:ea typeface="メイリオ" panose="020B0604030504040204" pitchFamily="50" charset="-128"/>
              </a:rPr>
              <a:t>S3</a:t>
            </a:r>
            <a:r>
              <a:rPr lang="ja-JP" altLang="en-US" sz="1000" dirty="0">
                <a:solidFill>
                  <a:schemeClr val="tx1"/>
                </a:solidFill>
                <a:latin typeface="メイリオ" panose="020B0604030504040204" pitchFamily="50" charset="-128"/>
                <a:ea typeface="メイリオ" panose="020B0604030504040204" pitchFamily="50" charset="-128"/>
              </a:rPr>
              <a:t>へ保存する場合に選択します。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下図が表示されますので、必要に応じて、フォルダ</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名、アカウント情報及び</a:t>
            </a:r>
            <a:r>
              <a:rPr lang="en-US" altLang="ja-JP" sz="1000" dirty="0">
                <a:solidFill>
                  <a:schemeClr val="tx1"/>
                </a:solidFill>
                <a:latin typeface="メイリオ" panose="020B0604030504040204" pitchFamily="50" charset="-128"/>
                <a:ea typeface="メイリオ" panose="020B0604030504040204" pitchFamily="50" charset="-128"/>
              </a:rPr>
              <a:t>PROXY</a:t>
            </a:r>
            <a:r>
              <a:rPr lang="ja-JP" altLang="en-US" sz="1000" dirty="0">
                <a:solidFill>
                  <a:schemeClr val="tx1"/>
                </a:solidFill>
                <a:latin typeface="メイリオ" panose="020B0604030504040204" pitchFamily="50" charset="-128"/>
                <a:ea typeface="メイリオ" panose="020B0604030504040204" pitchFamily="50" charset="-128"/>
              </a:rPr>
              <a:t>情報を設定してくだ</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7FB45106-7CB4-44A6-9067-A5260579C45D}"/>
              </a:ext>
            </a:extLst>
          </p:cNvPr>
          <p:cNvSpPr txBox="1"/>
          <p:nvPr/>
        </p:nvSpPr>
        <p:spPr>
          <a:xfrm>
            <a:off x="3577760" y="2477033"/>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S3</a:t>
            </a:r>
            <a:r>
              <a:rPr lang="ja-JP" altLang="en-US" sz="1000" dirty="0">
                <a:solidFill>
                  <a:schemeClr val="tx1"/>
                </a:solidFill>
                <a:latin typeface="メイリオ" panose="020B0604030504040204" pitchFamily="50" charset="-128"/>
                <a:ea typeface="メイリオ" panose="020B0604030504040204" pitchFamily="50" charset="-128"/>
              </a:rPr>
              <a:t>送信モード</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34E5AB85-38BD-4B14-903B-BA7BEE1B9525}"/>
              </a:ext>
            </a:extLst>
          </p:cNvPr>
          <p:cNvPicPr>
            <a:picLocks noChangeAspect="1"/>
          </p:cNvPicPr>
          <p:nvPr/>
        </p:nvPicPr>
        <p:blipFill>
          <a:blip r:embed="rId5"/>
          <a:stretch>
            <a:fillRect/>
          </a:stretch>
        </p:blipFill>
        <p:spPr>
          <a:xfrm>
            <a:off x="3703409" y="3389404"/>
            <a:ext cx="2930720" cy="1803138"/>
          </a:xfrm>
          <a:prstGeom prst="rect">
            <a:avLst/>
          </a:prstGeom>
        </p:spPr>
      </p:pic>
      <p:pic>
        <p:nvPicPr>
          <p:cNvPr id="45" name="図 44">
            <a:extLst>
              <a:ext uri="{FF2B5EF4-FFF2-40B4-BE49-F238E27FC236}">
                <a16:creationId xmlns:a16="http://schemas.microsoft.com/office/drawing/2014/main" id="{F1AD1BCB-0879-4CC9-9AC5-BB13B938046F}"/>
              </a:ext>
            </a:extLst>
          </p:cNvPr>
          <p:cNvPicPr>
            <a:picLocks noChangeAspect="1"/>
          </p:cNvPicPr>
          <p:nvPr/>
        </p:nvPicPr>
        <p:blipFill>
          <a:blip r:embed="rId6"/>
          <a:stretch>
            <a:fillRect/>
          </a:stretch>
        </p:blipFill>
        <p:spPr>
          <a:xfrm>
            <a:off x="3708273" y="5563216"/>
            <a:ext cx="2993449" cy="926340"/>
          </a:xfrm>
          <a:prstGeom prst="rect">
            <a:avLst/>
          </a:prstGeom>
        </p:spPr>
      </p:pic>
      <p:sp>
        <p:nvSpPr>
          <p:cNvPr id="48" name="テキスト ボックス 47">
            <a:extLst>
              <a:ext uri="{FF2B5EF4-FFF2-40B4-BE49-F238E27FC236}">
                <a16:creationId xmlns:a16="http://schemas.microsoft.com/office/drawing/2014/main" id="{35675CE6-6016-4DEE-BD5A-8D11EAC77CA2}"/>
              </a:ext>
            </a:extLst>
          </p:cNvPr>
          <p:cNvSpPr txBox="1"/>
          <p:nvPr/>
        </p:nvSpPr>
        <p:spPr>
          <a:xfrm>
            <a:off x="3621119" y="5356396"/>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●送信種別設定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A6ECE7F0-A076-49B6-B561-42DC2B1596A1}"/>
              </a:ext>
            </a:extLst>
          </p:cNvPr>
          <p:cNvSpPr txBox="1"/>
          <p:nvPr/>
        </p:nvSpPr>
        <p:spPr>
          <a:xfrm>
            <a:off x="3804051" y="6466888"/>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　プルダウンからモードを選択します。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2" name="右矢印 34">
            <a:extLst>
              <a:ext uri="{FF2B5EF4-FFF2-40B4-BE49-F238E27FC236}">
                <a16:creationId xmlns:a16="http://schemas.microsoft.com/office/drawing/2014/main" id="{C92C0F15-FF96-4EC7-B4C5-35485E5279CB}"/>
              </a:ext>
            </a:extLst>
          </p:cNvPr>
          <p:cNvSpPr/>
          <p:nvPr/>
        </p:nvSpPr>
        <p:spPr bwMode="auto">
          <a:xfrm rot="13226379">
            <a:off x="6424933" y="585788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graphicFrame>
        <p:nvGraphicFramePr>
          <p:cNvPr id="53" name="表 52">
            <a:extLst>
              <a:ext uri="{FF2B5EF4-FFF2-40B4-BE49-F238E27FC236}">
                <a16:creationId xmlns:a16="http://schemas.microsoft.com/office/drawing/2014/main" id="{03B972F1-E78D-4D54-8EC3-FE19B4F6F180}"/>
              </a:ext>
            </a:extLst>
          </p:cNvPr>
          <p:cNvGraphicFramePr>
            <a:graphicFrameLocks noGrp="1"/>
          </p:cNvGraphicFramePr>
          <p:nvPr>
            <p:extLst>
              <p:ext uri="{D42A27DB-BD31-4B8C-83A1-F6EECF244321}">
                <p14:modId xmlns:p14="http://schemas.microsoft.com/office/powerpoint/2010/main" val="1522511802"/>
              </p:ext>
            </p:extLst>
          </p:nvPr>
        </p:nvGraphicFramePr>
        <p:xfrm>
          <a:off x="3712610" y="6702416"/>
          <a:ext cx="2930719" cy="929863"/>
        </p:xfrm>
        <a:graphic>
          <a:graphicData uri="http://schemas.openxmlformats.org/drawingml/2006/table">
            <a:tbl>
              <a:tblPr firstRow="1" bandRow="1">
                <a:tableStyleId>{5940675A-B579-460E-94D1-54222C63F5DA}</a:tableStyleId>
              </a:tblPr>
              <a:tblGrid>
                <a:gridCol w="1467680">
                  <a:extLst>
                    <a:ext uri="{9D8B030D-6E8A-4147-A177-3AD203B41FA5}">
                      <a16:colId xmlns:a16="http://schemas.microsoft.com/office/drawing/2014/main" val="20000"/>
                    </a:ext>
                  </a:extLst>
                </a:gridCol>
                <a:gridCol w="1463039">
                  <a:extLst>
                    <a:ext uri="{9D8B030D-6E8A-4147-A177-3AD203B41FA5}">
                      <a16:colId xmlns:a16="http://schemas.microsoft.com/office/drawing/2014/main" val="20001"/>
                    </a:ext>
                  </a:extLst>
                </a:gridCol>
              </a:tblGrid>
              <a:tr h="31351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199687">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G711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8kHz</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8Bit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16KB/</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秒 </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8kHz</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サンプリング</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ビットステレオ形式で録音（</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μ-law</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0001"/>
                  </a:ext>
                </a:extLst>
              </a:tr>
              <a:tr h="190500">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PCM</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16kHz</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16Bit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64KB/</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秒</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16kHz</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サンプリング</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ビットステレオ形式で録音（リニア</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PCM</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0002"/>
                  </a:ext>
                </a:extLst>
              </a:tr>
            </a:tbl>
          </a:graphicData>
        </a:graphic>
      </p:graphicFrame>
      <p:sp>
        <p:nvSpPr>
          <p:cNvPr id="58" name="四角形: 角を丸くする 57">
            <a:extLst>
              <a:ext uri="{FF2B5EF4-FFF2-40B4-BE49-F238E27FC236}">
                <a16:creationId xmlns:a16="http://schemas.microsoft.com/office/drawing/2014/main" id="{8FDC3D4F-B127-4C55-84DD-344A9057418E}"/>
              </a:ext>
            </a:extLst>
          </p:cNvPr>
          <p:cNvSpPr/>
          <p:nvPr/>
        </p:nvSpPr>
        <p:spPr bwMode="auto">
          <a:xfrm>
            <a:off x="3722012" y="2068656"/>
            <a:ext cx="2899988" cy="29025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9" name="四角形: 角を丸くする 58">
            <a:extLst>
              <a:ext uri="{FF2B5EF4-FFF2-40B4-BE49-F238E27FC236}">
                <a16:creationId xmlns:a16="http://schemas.microsoft.com/office/drawing/2014/main" id="{D6DA548D-BA44-4F14-B096-231195EC93F7}"/>
              </a:ext>
            </a:extLst>
          </p:cNvPr>
          <p:cNvSpPr/>
          <p:nvPr/>
        </p:nvSpPr>
        <p:spPr bwMode="auto">
          <a:xfrm>
            <a:off x="3703409" y="4005481"/>
            <a:ext cx="2930720" cy="1187061"/>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5" name="図 4">
            <a:extLst>
              <a:ext uri="{FF2B5EF4-FFF2-40B4-BE49-F238E27FC236}">
                <a16:creationId xmlns:a16="http://schemas.microsoft.com/office/drawing/2014/main" id="{D7B4DDF2-F76F-4BD8-A366-C83F75EB2099}"/>
              </a:ext>
            </a:extLst>
          </p:cNvPr>
          <p:cNvPicPr>
            <a:picLocks noChangeAspect="1"/>
          </p:cNvPicPr>
          <p:nvPr/>
        </p:nvPicPr>
        <p:blipFill>
          <a:blip r:embed="rId7"/>
          <a:stretch>
            <a:fillRect/>
          </a:stretch>
        </p:blipFill>
        <p:spPr>
          <a:xfrm>
            <a:off x="235968" y="5547202"/>
            <a:ext cx="2930720" cy="1781996"/>
          </a:xfrm>
          <a:prstGeom prst="rect">
            <a:avLst/>
          </a:prstGeom>
        </p:spPr>
      </p:pic>
      <p:sp>
        <p:nvSpPr>
          <p:cNvPr id="36" name="四角形: 角を丸くする 35">
            <a:extLst>
              <a:ext uri="{FF2B5EF4-FFF2-40B4-BE49-F238E27FC236}">
                <a16:creationId xmlns:a16="http://schemas.microsoft.com/office/drawing/2014/main" id="{D86AFC13-2BE5-4AF1-8B8B-7AF2F280AE24}"/>
              </a:ext>
            </a:extLst>
          </p:cNvPr>
          <p:cNvSpPr/>
          <p:nvPr/>
        </p:nvSpPr>
        <p:spPr bwMode="auto">
          <a:xfrm>
            <a:off x="223871" y="6169937"/>
            <a:ext cx="2930720" cy="1112903"/>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7" name="テキスト ボックス 36">
            <a:extLst>
              <a:ext uri="{FF2B5EF4-FFF2-40B4-BE49-F238E27FC236}">
                <a16:creationId xmlns:a16="http://schemas.microsoft.com/office/drawing/2014/main" id="{6E829779-D836-4C94-A0E4-E7FB5BCC6EE7}"/>
              </a:ext>
            </a:extLst>
          </p:cNvPr>
          <p:cNvSpPr txBox="1"/>
          <p:nvPr/>
        </p:nvSpPr>
        <p:spPr>
          <a:xfrm>
            <a:off x="54816" y="4597949"/>
            <a:ext cx="3323756"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　下図が表示されますので、必要に応じて、</a:t>
            </a:r>
            <a:r>
              <a:rPr lang="en-US" altLang="ja-JP" sz="1000" dirty="0">
                <a:solidFill>
                  <a:schemeClr val="tx1"/>
                </a:solidFill>
                <a:latin typeface="メイリオ" panose="020B0604030504040204" pitchFamily="50" charset="-128"/>
                <a:ea typeface="メイリオ" panose="020B0604030504040204" pitchFamily="50" charset="-128"/>
              </a:rPr>
              <a:t>URL</a:t>
            </a:r>
            <a:r>
              <a:rPr lang="ja-JP" altLang="en-US" sz="1000" dirty="0">
                <a:solidFill>
                  <a:schemeClr val="tx1"/>
                </a:solidFill>
                <a:latin typeface="メイリオ" panose="020B0604030504040204" pitchFamily="50" charset="-128"/>
                <a:ea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アカウント情報、</a:t>
            </a:r>
            <a:r>
              <a:rPr lang="en-US" altLang="ja-JP" sz="1000" dirty="0">
                <a:solidFill>
                  <a:schemeClr val="tx1"/>
                </a:solidFill>
                <a:latin typeface="メイリオ" panose="020B0604030504040204" pitchFamily="50" charset="-128"/>
                <a:ea typeface="メイリオ" panose="020B0604030504040204" pitchFamily="50" charset="-128"/>
              </a:rPr>
              <a:t>PROXY</a:t>
            </a:r>
            <a:r>
              <a:rPr lang="ja-JP" altLang="en-US" sz="1000" dirty="0">
                <a:solidFill>
                  <a:schemeClr val="tx1"/>
                </a:solidFill>
                <a:latin typeface="メイリオ" panose="020B0604030504040204" pitchFamily="50" charset="-128"/>
                <a:ea typeface="メイリオ" panose="020B0604030504040204" pitchFamily="50" charset="-128"/>
              </a:rPr>
              <a:t>情報を設定してください。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チャネルモードは、“</a:t>
            </a:r>
            <a:r>
              <a:rPr lang="en-US" altLang="ja-JP" sz="1000" dirty="0">
                <a:solidFill>
                  <a:schemeClr val="tx1"/>
                </a:solidFill>
                <a:latin typeface="メイリオ" panose="020B0604030504040204" pitchFamily="50" charset="-128"/>
                <a:ea typeface="メイリオ" panose="020B0604030504040204" pitchFamily="50" charset="-128"/>
              </a:rPr>
              <a:t>4</a:t>
            </a:r>
            <a:r>
              <a:rPr lang="ja-JP" altLang="en-US" sz="1000" dirty="0">
                <a:solidFill>
                  <a:schemeClr val="tx1"/>
                </a:solidFill>
                <a:latin typeface="メイリオ" panose="020B0604030504040204" pitchFamily="50" charset="-128"/>
                <a:ea typeface="メイリオ" panose="020B0604030504040204" pitchFamily="50" charset="-128"/>
              </a:rPr>
              <a:t>”を選択してください。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8" name="四角形: 角を丸くする 37">
            <a:extLst>
              <a:ext uri="{FF2B5EF4-FFF2-40B4-BE49-F238E27FC236}">
                <a16:creationId xmlns:a16="http://schemas.microsoft.com/office/drawing/2014/main" id="{BFD05BB1-502E-40CA-B124-0A96690B8798}"/>
              </a:ext>
            </a:extLst>
          </p:cNvPr>
          <p:cNvSpPr/>
          <p:nvPr/>
        </p:nvSpPr>
        <p:spPr bwMode="auto">
          <a:xfrm>
            <a:off x="1457325" y="5951220"/>
            <a:ext cx="1636395" cy="172359"/>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cxnSp>
        <p:nvCxnSpPr>
          <p:cNvPr id="39" name="直線コネクタ 38">
            <a:extLst>
              <a:ext uri="{FF2B5EF4-FFF2-40B4-BE49-F238E27FC236}">
                <a16:creationId xmlns:a16="http://schemas.microsoft.com/office/drawing/2014/main" id="{615D24AB-9C20-4FA7-A21C-2A23BCD73300}"/>
              </a:ext>
            </a:extLst>
          </p:cNvPr>
          <p:cNvCxnSpPr/>
          <p:nvPr/>
        </p:nvCxnSpPr>
        <p:spPr bwMode="auto">
          <a:xfrm>
            <a:off x="3433336" y="5305835"/>
            <a:ext cx="3373945" cy="0"/>
          </a:xfrm>
          <a:prstGeom prst="line">
            <a:avLst/>
          </a:prstGeom>
          <a:noFill/>
          <a:ln w="9525" algn="ctr">
            <a:solidFill>
              <a:srgbClr val="000000"/>
            </a:solidFill>
            <a:round/>
            <a:headEnd type="none" w="med" len="med"/>
            <a:tailEnd type="none" w="med" len="med"/>
          </a:ln>
        </p:spPr>
      </p:cxnSp>
    </p:spTree>
    <p:extLst>
      <p:ext uri="{BB962C8B-B14F-4D97-AF65-F5344CB8AC3E}">
        <p14:creationId xmlns:p14="http://schemas.microsoft.com/office/powerpoint/2010/main" val="96849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設定画面</a:t>
            </a:r>
            <a:r>
              <a:rPr lang="ja-JP" altLang="en-US" sz="1600" b="1" dirty="0">
                <a:solidFill>
                  <a:schemeClr val="tx1"/>
                </a:solidFill>
                <a:latin typeface="メイリオ" panose="020B0604030504040204" pitchFamily="50" charset="-128"/>
                <a:ea typeface="メイリオ" panose="020B0604030504040204" pitchFamily="50" charset="-128"/>
              </a:rPr>
              <a:t>：共通設定②</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age.-13</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a:extLst>
              <a:ext uri="{FF2B5EF4-FFF2-40B4-BE49-F238E27FC236}">
                <a16:creationId xmlns:a16="http://schemas.microsoft.com/office/drawing/2014/main" id="{C6F0BFE3-428E-4A16-9DA5-8A6409697117}"/>
              </a:ext>
            </a:extLst>
          </p:cNvPr>
          <p:cNvPicPr>
            <a:picLocks noChangeAspect="1"/>
          </p:cNvPicPr>
          <p:nvPr/>
        </p:nvPicPr>
        <p:blipFill>
          <a:blip r:embed="rId2"/>
          <a:stretch>
            <a:fillRect/>
          </a:stretch>
        </p:blipFill>
        <p:spPr>
          <a:xfrm>
            <a:off x="311066" y="7052492"/>
            <a:ext cx="2899733" cy="1751922"/>
          </a:xfrm>
          <a:prstGeom prst="rect">
            <a:avLst/>
          </a:prstGeom>
        </p:spPr>
      </p:pic>
      <p:sp>
        <p:nvSpPr>
          <p:cNvPr id="40" name="テキスト ボックス 39">
            <a:extLst>
              <a:ext uri="{FF2B5EF4-FFF2-40B4-BE49-F238E27FC236}">
                <a16:creationId xmlns:a16="http://schemas.microsoft.com/office/drawing/2014/main" id="{8501B61C-38E7-4FB4-A573-767337589854}"/>
              </a:ext>
            </a:extLst>
          </p:cNvPr>
          <p:cNvSpPr txBox="1"/>
          <p:nvPr/>
        </p:nvSpPr>
        <p:spPr>
          <a:xfrm>
            <a:off x="149800" y="6831886"/>
            <a:ext cx="2961451"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●ファイル名設定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42" name="表 41">
            <a:extLst>
              <a:ext uri="{FF2B5EF4-FFF2-40B4-BE49-F238E27FC236}">
                <a16:creationId xmlns:a16="http://schemas.microsoft.com/office/drawing/2014/main" id="{E5499D5B-26BF-4203-AA43-87E25BAA1E7A}"/>
              </a:ext>
            </a:extLst>
          </p:cNvPr>
          <p:cNvGraphicFramePr>
            <a:graphicFrameLocks noGrp="1"/>
          </p:cNvGraphicFramePr>
          <p:nvPr>
            <p:extLst>
              <p:ext uri="{D42A27DB-BD31-4B8C-83A1-F6EECF244321}">
                <p14:modId xmlns:p14="http://schemas.microsoft.com/office/powerpoint/2010/main" val="4128847913"/>
              </p:ext>
            </p:extLst>
          </p:nvPr>
        </p:nvGraphicFramePr>
        <p:xfrm>
          <a:off x="3736866" y="785761"/>
          <a:ext cx="2894887" cy="2367216"/>
        </p:xfrm>
        <a:graphic>
          <a:graphicData uri="http://schemas.openxmlformats.org/drawingml/2006/table">
            <a:tbl>
              <a:tblPr firstRow="1" bandRow="1">
                <a:tableStyleId>{5940675A-B579-460E-94D1-54222C63F5DA}</a:tableStyleId>
              </a:tblPr>
              <a:tblGrid>
                <a:gridCol w="659367">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1260160">
                  <a:extLst>
                    <a:ext uri="{9D8B030D-6E8A-4147-A177-3AD203B41FA5}">
                      <a16:colId xmlns:a16="http://schemas.microsoft.com/office/drawing/2014/main" val="3744595769"/>
                    </a:ext>
                  </a:extLst>
                </a:gridCol>
              </a:tblGrid>
              <a:tr h="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選択</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自局番号</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桁入力可能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自局の番号を入力します。ファイル名に固定で付与されます。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2705012313"/>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相手番号</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桁入力可能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相手の番号を入力します。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ファイル名に固定で付与されます。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749478158"/>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発信種別</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０：発信</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１：着信</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発着種別を選択します。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ファイル名に固定で付与されます。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208987435"/>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チャネル番号</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0~99</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を設定します。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チャネル番号を選択します。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ファイル名に固定で付与されます。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3738306893"/>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呼</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ID</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設定不可</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ファイル名に付与されます。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録音の度に自動的に発番されます。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172920749"/>
                  </a:ext>
                </a:extLst>
              </a:tr>
            </a:tbl>
          </a:graphicData>
        </a:graphic>
      </p:graphicFrame>
      <p:cxnSp>
        <p:nvCxnSpPr>
          <p:cNvPr id="50" name="直線コネクタ 49">
            <a:extLst>
              <a:ext uri="{FF2B5EF4-FFF2-40B4-BE49-F238E27FC236}">
                <a16:creationId xmlns:a16="http://schemas.microsoft.com/office/drawing/2014/main" id="{9A78B144-E221-494B-950A-049076A86DD9}"/>
              </a:ext>
            </a:extLst>
          </p:cNvPr>
          <p:cNvCxnSpPr/>
          <p:nvPr/>
        </p:nvCxnSpPr>
        <p:spPr bwMode="auto">
          <a:xfrm>
            <a:off x="3423616" y="3262254"/>
            <a:ext cx="3373945" cy="0"/>
          </a:xfrm>
          <a:prstGeom prst="line">
            <a:avLst/>
          </a:prstGeom>
          <a:noFill/>
          <a:ln w="9525" algn="ctr">
            <a:solidFill>
              <a:srgbClr val="000000"/>
            </a:solidFill>
            <a:round/>
            <a:headEnd type="none" w="med" len="med"/>
            <a:tailEnd type="none" w="med" len="med"/>
          </a:ln>
        </p:spPr>
      </p:cxnSp>
      <p:pic>
        <p:nvPicPr>
          <p:cNvPr id="12" name="図 11">
            <a:extLst>
              <a:ext uri="{FF2B5EF4-FFF2-40B4-BE49-F238E27FC236}">
                <a16:creationId xmlns:a16="http://schemas.microsoft.com/office/drawing/2014/main" id="{D9FF2452-0BA7-44AA-85C2-1DE3E39BDE10}"/>
              </a:ext>
            </a:extLst>
          </p:cNvPr>
          <p:cNvPicPr>
            <a:picLocks noChangeAspect="1"/>
          </p:cNvPicPr>
          <p:nvPr/>
        </p:nvPicPr>
        <p:blipFill>
          <a:blip r:embed="rId3"/>
          <a:stretch>
            <a:fillRect/>
          </a:stretch>
        </p:blipFill>
        <p:spPr>
          <a:xfrm>
            <a:off x="3559727" y="6108773"/>
            <a:ext cx="3096580" cy="1657740"/>
          </a:xfrm>
          <a:prstGeom prst="rect">
            <a:avLst/>
          </a:prstGeom>
        </p:spPr>
      </p:pic>
      <p:sp>
        <p:nvSpPr>
          <p:cNvPr id="51" name="テキスト ボックス 50">
            <a:extLst>
              <a:ext uri="{FF2B5EF4-FFF2-40B4-BE49-F238E27FC236}">
                <a16:creationId xmlns:a16="http://schemas.microsoft.com/office/drawing/2014/main" id="{3E79167F-E875-4EEF-B37A-2C3CA3BC1E1B}"/>
              </a:ext>
            </a:extLst>
          </p:cNvPr>
          <p:cNvSpPr txBox="1"/>
          <p:nvPr/>
        </p:nvSpPr>
        <p:spPr>
          <a:xfrm>
            <a:off x="3521489" y="5381773"/>
            <a:ext cx="2961451"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●設定完了</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79E7D3AF-D12F-4A91-810F-E2F846B2101D}"/>
              </a:ext>
            </a:extLst>
          </p:cNvPr>
          <p:cNvSpPr txBox="1"/>
          <p:nvPr/>
        </p:nvSpPr>
        <p:spPr>
          <a:xfrm>
            <a:off x="3536729" y="5656898"/>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設定がおわりましたら、［変更］ボタンをたあと</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［閉じる］ボタンを押して終了してください。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E0C87A19-E227-41D8-8E22-62563D3CA506}"/>
              </a:ext>
            </a:extLst>
          </p:cNvPr>
          <p:cNvSpPr/>
          <p:nvPr/>
        </p:nvSpPr>
        <p:spPr bwMode="auto">
          <a:xfrm>
            <a:off x="6297200" y="6514998"/>
            <a:ext cx="289560" cy="18288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3" name="四角形: 角を丸くする 52">
            <a:extLst>
              <a:ext uri="{FF2B5EF4-FFF2-40B4-BE49-F238E27FC236}">
                <a16:creationId xmlns:a16="http://schemas.microsoft.com/office/drawing/2014/main" id="{EDFDFFAA-0AC7-4302-9026-ADFAA064C3AB}"/>
              </a:ext>
            </a:extLst>
          </p:cNvPr>
          <p:cNvSpPr/>
          <p:nvPr/>
        </p:nvSpPr>
        <p:spPr bwMode="auto">
          <a:xfrm>
            <a:off x="6304820" y="6263665"/>
            <a:ext cx="289560" cy="18288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4" name="図 3">
            <a:extLst>
              <a:ext uri="{FF2B5EF4-FFF2-40B4-BE49-F238E27FC236}">
                <a16:creationId xmlns:a16="http://schemas.microsoft.com/office/drawing/2014/main" id="{3BE749D1-B381-4367-B1A0-C6EDD2636264}"/>
              </a:ext>
            </a:extLst>
          </p:cNvPr>
          <p:cNvPicPr>
            <a:picLocks noChangeAspect="1"/>
          </p:cNvPicPr>
          <p:nvPr/>
        </p:nvPicPr>
        <p:blipFill>
          <a:blip r:embed="rId4"/>
          <a:stretch>
            <a:fillRect/>
          </a:stretch>
        </p:blipFill>
        <p:spPr>
          <a:xfrm>
            <a:off x="3521489" y="3520522"/>
            <a:ext cx="3049893" cy="884753"/>
          </a:xfrm>
          <a:prstGeom prst="rect">
            <a:avLst/>
          </a:prstGeom>
        </p:spPr>
      </p:pic>
      <p:sp>
        <p:nvSpPr>
          <p:cNvPr id="15" name="テキスト ボックス 14">
            <a:extLst>
              <a:ext uri="{FF2B5EF4-FFF2-40B4-BE49-F238E27FC236}">
                <a16:creationId xmlns:a16="http://schemas.microsoft.com/office/drawing/2014/main" id="{A9866378-8C01-4C2E-B319-FE84F5F0C71B}"/>
              </a:ext>
            </a:extLst>
          </p:cNvPr>
          <p:cNvSpPr txBox="1"/>
          <p:nvPr/>
        </p:nvSpPr>
        <p:spPr>
          <a:xfrm>
            <a:off x="3502369" y="3275492"/>
            <a:ext cx="2961451"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●空き容量</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16" name="表 15">
            <a:extLst>
              <a:ext uri="{FF2B5EF4-FFF2-40B4-BE49-F238E27FC236}">
                <a16:creationId xmlns:a16="http://schemas.microsoft.com/office/drawing/2014/main" id="{C68BCCFF-5651-4E85-BAB1-43F508410D3A}"/>
              </a:ext>
            </a:extLst>
          </p:cNvPr>
          <p:cNvGraphicFramePr>
            <a:graphicFrameLocks noGrp="1"/>
          </p:cNvGraphicFramePr>
          <p:nvPr>
            <p:extLst>
              <p:ext uri="{D42A27DB-BD31-4B8C-83A1-F6EECF244321}">
                <p14:modId xmlns:p14="http://schemas.microsoft.com/office/powerpoint/2010/main" val="2329238567"/>
              </p:ext>
            </p:extLst>
          </p:nvPr>
        </p:nvGraphicFramePr>
        <p:xfrm>
          <a:off x="3521489" y="4449279"/>
          <a:ext cx="2923213" cy="715412"/>
        </p:xfrm>
        <a:graphic>
          <a:graphicData uri="http://schemas.openxmlformats.org/drawingml/2006/table">
            <a:tbl>
              <a:tblPr firstRow="1" bandRow="1">
                <a:tableStyleId>{5940675A-B579-460E-94D1-54222C63F5DA}</a:tableStyleId>
              </a:tblPr>
              <a:tblGrid>
                <a:gridCol w="1126711">
                  <a:extLst>
                    <a:ext uri="{9D8B030D-6E8A-4147-A177-3AD203B41FA5}">
                      <a16:colId xmlns:a16="http://schemas.microsoft.com/office/drawing/2014/main" val="20000"/>
                    </a:ext>
                  </a:extLst>
                </a:gridCol>
                <a:gridCol w="1796502">
                  <a:extLst>
                    <a:ext uri="{9D8B030D-6E8A-4147-A177-3AD203B41FA5}">
                      <a16:colId xmlns:a16="http://schemas.microsoft.com/office/drawing/2014/main" val="20001"/>
                    </a:ext>
                  </a:extLst>
                </a:gridCol>
              </a:tblGrid>
              <a:tr h="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選択</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音声保存先の空き容量</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指定した保存先の空き容量を示します。（録音保存時モードのみ）</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2705012313"/>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起動ドライブの空き容量</a:t>
                      </a:r>
                    </a:p>
                  </a:txBody>
                  <a:tcPr marL="64336" marR="64336" marT="32168" marB="32168"/>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インストールフォルダの空き容量を示します。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749478158"/>
                  </a:ext>
                </a:extLst>
              </a:tr>
            </a:tbl>
          </a:graphicData>
        </a:graphic>
      </p:graphicFrame>
      <p:pic>
        <p:nvPicPr>
          <p:cNvPr id="17" name="図 16">
            <a:extLst>
              <a:ext uri="{FF2B5EF4-FFF2-40B4-BE49-F238E27FC236}">
                <a16:creationId xmlns:a16="http://schemas.microsoft.com/office/drawing/2014/main" id="{282B91F7-21FD-4B97-9B09-9A4EF2E9E645}"/>
              </a:ext>
            </a:extLst>
          </p:cNvPr>
          <p:cNvPicPr>
            <a:picLocks noChangeAspect="1"/>
          </p:cNvPicPr>
          <p:nvPr/>
        </p:nvPicPr>
        <p:blipFill>
          <a:blip r:embed="rId5"/>
          <a:stretch>
            <a:fillRect/>
          </a:stretch>
        </p:blipFill>
        <p:spPr>
          <a:xfrm>
            <a:off x="286618" y="3686437"/>
            <a:ext cx="2929212" cy="968670"/>
          </a:xfrm>
          <a:prstGeom prst="rect">
            <a:avLst/>
          </a:prstGeom>
        </p:spPr>
      </p:pic>
      <p:sp>
        <p:nvSpPr>
          <p:cNvPr id="18" name="テキスト ボックス 17">
            <a:extLst>
              <a:ext uri="{FF2B5EF4-FFF2-40B4-BE49-F238E27FC236}">
                <a16:creationId xmlns:a16="http://schemas.microsoft.com/office/drawing/2014/main" id="{CEA57453-7A4F-467D-BF05-AC6155A42CEB}"/>
              </a:ext>
            </a:extLst>
          </p:cNvPr>
          <p:cNvSpPr txBox="1"/>
          <p:nvPr/>
        </p:nvSpPr>
        <p:spPr>
          <a:xfrm>
            <a:off x="196847" y="3448423"/>
            <a:ext cx="2961451"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0" name="表 19">
            <a:extLst>
              <a:ext uri="{FF2B5EF4-FFF2-40B4-BE49-F238E27FC236}">
                <a16:creationId xmlns:a16="http://schemas.microsoft.com/office/drawing/2014/main" id="{BB54A2BB-02FA-4080-B620-CEEBE0569A83}"/>
              </a:ext>
            </a:extLst>
          </p:cNvPr>
          <p:cNvGraphicFramePr>
            <a:graphicFrameLocks noGrp="1"/>
          </p:cNvGraphicFramePr>
          <p:nvPr>
            <p:extLst>
              <p:ext uri="{D42A27DB-BD31-4B8C-83A1-F6EECF244321}">
                <p14:modId xmlns:p14="http://schemas.microsoft.com/office/powerpoint/2010/main" val="3282141473"/>
              </p:ext>
            </p:extLst>
          </p:nvPr>
        </p:nvGraphicFramePr>
        <p:xfrm>
          <a:off x="311783" y="4674170"/>
          <a:ext cx="2889307" cy="1994704"/>
        </p:xfrm>
        <a:graphic>
          <a:graphicData uri="http://schemas.openxmlformats.org/drawingml/2006/table">
            <a:tbl>
              <a:tblPr firstRow="1" bandRow="1">
                <a:tableStyleId>{5940675A-B579-460E-94D1-54222C63F5DA}</a:tableStyleId>
              </a:tblPr>
              <a:tblGrid>
                <a:gridCol w="773789">
                  <a:extLst>
                    <a:ext uri="{9D8B030D-6E8A-4147-A177-3AD203B41FA5}">
                      <a16:colId xmlns:a16="http://schemas.microsoft.com/office/drawing/2014/main" val="20000"/>
                    </a:ext>
                  </a:extLst>
                </a:gridCol>
                <a:gridCol w="804188">
                  <a:extLst>
                    <a:ext uri="{9D8B030D-6E8A-4147-A177-3AD203B41FA5}">
                      <a16:colId xmlns:a16="http://schemas.microsoft.com/office/drawing/2014/main" val="20001"/>
                    </a:ext>
                  </a:extLst>
                </a:gridCol>
                <a:gridCol w="1311330">
                  <a:extLst>
                    <a:ext uri="{9D8B030D-6E8A-4147-A177-3AD203B41FA5}">
                      <a16:colId xmlns:a16="http://schemas.microsoft.com/office/drawing/2014/main" val="3744595769"/>
                    </a:ext>
                  </a:extLst>
                </a:gridCol>
              </a:tblGrid>
              <a:tr h="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選択</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173018">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最小録音時間</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1,5,10,15,20,25,30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秒から選択可能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最小録音時間を設定します。設定値より短い場合、保存されません。</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2705012313"/>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分割時間</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0,60,90,120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分から選択可能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録音ファイルを分割する場合に使用します。</a:t>
                      </a:r>
                      <a:r>
                        <a:rPr kumimoji="1" lang="ja-JP" altLang="ja-JP" sz="800" kern="1200" dirty="0">
                          <a:solidFill>
                            <a:schemeClr val="tx1"/>
                          </a:solidFill>
                          <a:effectLst/>
                          <a:latin typeface="Meiryo UI" panose="020B0604030504040204" pitchFamily="50" charset="-128"/>
                          <a:ea typeface="Meiryo UI" panose="020B0604030504040204" pitchFamily="50" charset="-128"/>
                          <a:cs typeface="+mn-cs"/>
                        </a:rPr>
                        <a:t>設定値を超えますと同一呼</a:t>
                      </a:r>
                      <a:r>
                        <a:rPr kumimoji="1" lang="en-US" altLang="ja-JP" sz="800" kern="1200" dirty="0">
                          <a:solidFill>
                            <a:schemeClr val="tx1"/>
                          </a:solidFill>
                          <a:effectLst/>
                          <a:latin typeface="Meiryo UI" panose="020B0604030504040204" pitchFamily="50" charset="-128"/>
                          <a:ea typeface="Meiryo UI" panose="020B0604030504040204" pitchFamily="50" charset="-128"/>
                          <a:cs typeface="+mn-cs"/>
                        </a:rPr>
                        <a:t>ID</a:t>
                      </a:r>
                      <a:r>
                        <a:rPr kumimoji="1" lang="ja-JP" altLang="ja-JP" sz="800" kern="1200" dirty="0">
                          <a:solidFill>
                            <a:schemeClr val="tx1"/>
                          </a:solidFill>
                          <a:effectLst/>
                          <a:latin typeface="Meiryo UI" panose="020B0604030504040204" pitchFamily="50" charset="-128"/>
                          <a:ea typeface="Meiryo UI" panose="020B0604030504040204" pitchFamily="50" charset="-128"/>
                          <a:cs typeface="+mn-cs"/>
                        </a:rPr>
                        <a:t>のままリビジョンを変更し録音が継続します。</a:t>
                      </a:r>
                      <a:endParaRPr kumimoji="1" lang="en-US" altLang="ja-JP" sz="8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8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800" kern="1200" dirty="0">
                          <a:solidFill>
                            <a:schemeClr val="tx1"/>
                          </a:solidFill>
                          <a:effectLst/>
                          <a:latin typeface="Meiryo UI" panose="020B0604030504040204" pitchFamily="50" charset="-128"/>
                          <a:ea typeface="Meiryo UI" panose="020B0604030504040204" pitchFamily="50" charset="-128"/>
                          <a:cs typeface="+mn-cs"/>
                        </a:rPr>
                        <a:t>異なる音声ファイルにわかれます）</a:t>
                      </a:r>
                      <a:endParaRPr kumimoji="1" lang="en-US" altLang="ja-JP" sz="800" kern="1200" dirty="0">
                        <a:solidFill>
                          <a:schemeClr val="tx1"/>
                        </a:solidFill>
                        <a:effectLst/>
                        <a:latin typeface="Meiryo UI" panose="020B0604030504040204" pitchFamily="50" charset="-128"/>
                        <a:ea typeface="Meiryo UI" panose="020B0604030504040204" pitchFamily="50" charset="-128"/>
                        <a:cs typeface="+mn-cs"/>
                      </a:endParaRPr>
                    </a:p>
                  </a:txBody>
                  <a:tcPr marL="64336" marR="64336" marT="32168" marB="32168"/>
                </a:tc>
                <a:extLst>
                  <a:ext uri="{0D108BD9-81ED-4DB2-BD59-A6C34878D82A}">
                    <a16:rowId xmlns:a16="http://schemas.microsoft.com/office/drawing/2014/main" val="1749478158"/>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最大録音時間</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時間を選択可能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最大録音時間を設定します。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設定値を超えますと確認メッセージを表示し、呼</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を変更し録音を継続します。</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208987435"/>
                  </a:ext>
                </a:extLst>
              </a:tr>
            </a:tbl>
          </a:graphicData>
        </a:graphic>
      </p:graphicFrame>
      <p:pic>
        <p:nvPicPr>
          <p:cNvPr id="21" name="図 20">
            <a:extLst>
              <a:ext uri="{FF2B5EF4-FFF2-40B4-BE49-F238E27FC236}">
                <a16:creationId xmlns:a16="http://schemas.microsoft.com/office/drawing/2014/main" id="{B29AE4C7-7114-4285-8028-7A3472FAA3FC}"/>
              </a:ext>
            </a:extLst>
          </p:cNvPr>
          <p:cNvPicPr>
            <a:picLocks noChangeAspect="1"/>
          </p:cNvPicPr>
          <p:nvPr/>
        </p:nvPicPr>
        <p:blipFill>
          <a:blip r:embed="rId6"/>
          <a:stretch>
            <a:fillRect/>
          </a:stretch>
        </p:blipFill>
        <p:spPr>
          <a:xfrm>
            <a:off x="226247" y="1101114"/>
            <a:ext cx="3197369" cy="349201"/>
          </a:xfrm>
          <a:prstGeom prst="rect">
            <a:avLst/>
          </a:prstGeom>
        </p:spPr>
      </p:pic>
      <p:sp>
        <p:nvSpPr>
          <p:cNvPr id="23" name="テキスト ボックス 22">
            <a:extLst>
              <a:ext uri="{FF2B5EF4-FFF2-40B4-BE49-F238E27FC236}">
                <a16:creationId xmlns:a16="http://schemas.microsoft.com/office/drawing/2014/main" id="{7EC24B1E-C097-43D9-A36A-6D80049DDFDA}"/>
              </a:ext>
            </a:extLst>
          </p:cNvPr>
          <p:cNvSpPr txBox="1"/>
          <p:nvPr/>
        </p:nvSpPr>
        <p:spPr>
          <a:xfrm>
            <a:off x="100910" y="784810"/>
            <a:ext cx="3686894"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●未送信ファイル再送モード</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再送間隔</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再送有効期間の設定</a:t>
            </a: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4" name="表 23">
            <a:extLst>
              <a:ext uri="{FF2B5EF4-FFF2-40B4-BE49-F238E27FC236}">
                <a16:creationId xmlns:a16="http://schemas.microsoft.com/office/drawing/2014/main" id="{C03F69C7-B8DC-44BF-9CD4-C5BD499CA768}"/>
              </a:ext>
            </a:extLst>
          </p:cNvPr>
          <p:cNvGraphicFramePr>
            <a:graphicFrameLocks noGrp="1"/>
          </p:cNvGraphicFramePr>
          <p:nvPr>
            <p:extLst>
              <p:ext uri="{D42A27DB-BD31-4B8C-83A1-F6EECF244321}">
                <p14:modId xmlns:p14="http://schemas.microsoft.com/office/powerpoint/2010/main" val="3811245529"/>
              </p:ext>
            </p:extLst>
          </p:nvPr>
        </p:nvGraphicFramePr>
        <p:xfrm>
          <a:off x="341573" y="1513037"/>
          <a:ext cx="2894887" cy="1815200"/>
        </p:xfrm>
        <a:graphic>
          <a:graphicData uri="http://schemas.openxmlformats.org/drawingml/2006/table">
            <a:tbl>
              <a:tblPr firstRow="1" bandRow="1">
                <a:tableStyleId>{5940675A-B579-460E-94D1-54222C63F5DA}</a:tableStyleId>
              </a:tblPr>
              <a:tblGrid>
                <a:gridCol w="813100">
                  <a:extLst>
                    <a:ext uri="{9D8B030D-6E8A-4147-A177-3AD203B41FA5}">
                      <a16:colId xmlns:a16="http://schemas.microsoft.com/office/drawing/2014/main" val="20000"/>
                    </a:ext>
                  </a:extLst>
                </a:gridCol>
                <a:gridCol w="899841">
                  <a:extLst>
                    <a:ext uri="{9D8B030D-6E8A-4147-A177-3AD203B41FA5}">
                      <a16:colId xmlns:a16="http://schemas.microsoft.com/office/drawing/2014/main" val="20001"/>
                    </a:ext>
                  </a:extLst>
                </a:gridCol>
                <a:gridCol w="1181946">
                  <a:extLst>
                    <a:ext uri="{9D8B030D-6E8A-4147-A177-3AD203B41FA5}">
                      <a16:colId xmlns:a16="http://schemas.microsoft.com/office/drawing/2014/main" val="3744595769"/>
                    </a:ext>
                  </a:extLst>
                </a:gridCol>
              </a:tblGrid>
              <a:tr h="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選択</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extLst>
                  <a:ext uri="{0D108BD9-81ED-4DB2-BD59-A6C34878D82A}">
                    <a16:rowId xmlns:a16="http://schemas.microsoft.com/office/drawing/2014/main" val="10000"/>
                  </a:ext>
                </a:extLst>
              </a:tr>
              <a:tr h="203072">
                <a:tc rowSpan="2">
                  <a:txBody>
                    <a:bodyPr/>
                    <a:lstStyle/>
                    <a:p>
                      <a:r>
                        <a:rPr lang="ja-JP" altLang="en-US" sz="800" dirty="0">
                          <a:solidFill>
                            <a:schemeClr val="tx1"/>
                          </a:solidFill>
                          <a:latin typeface="メイリオ" panose="020B0604030504040204" pitchFamily="50" charset="-128"/>
                          <a:ea typeface="メイリオ" panose="020B0604030504040204" pitchFamily="50" charset="-128"/>
                        </a:rPr>
                        <a:t>未送信ファイル再送モード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自動再送モード</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ファイルの保存に失敗した場合、自動的に再送します。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0001"/>
                  </a:ext>
                </a:extLst>
              </a:tr>
              <a:tr h="0">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手動再送モード</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ファイルの保存に失敗した場合、手動ボタン押下により再送します。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0002"/>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再送間隔</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30,60,180,300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秒から選択可能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保存失敗から再送するまでの秒数を設定します。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2705012313"/>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再送有効期間</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0,30,60,90,</a:t>
                      </a:r>
                    </a:p>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180,360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日から選択可能</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再送する期間を設定します。</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の場合、無制限となります。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1749478158"/>
                  </a:ext>
                </a:extLst>
              </a:tr>
            </a:tbl>
          </a:graphicData>
        </a:graphic>
      </p:graphicFrame>
      <p:cxnSp>
        <p:nvCxnSpPr>
          <p:cNvPr id="25" name="直線コネクタ 24">
            <a:extLst>
              <a:ext uri="{FF2B5EF4-FFF2-40B4-BE49-F238E27FC236}">
                <a16:creationId xmlns:a16="http://schemas.microsoft.com/office/drawing/2014/main" id="{E56C468C-2F54-4BA4-832F-C044B4477B3B}"/>
              </a:ext>
            </a:extLst>
          </p:cNvPr>
          <p:cNvCxnSpPr/>
          <p:nvPr/>
        </p:nvCxnSpPr>
        <p:spPr bwMode="auto">
          <a:xfrm>
            <a:off x="49671" y="3405265"/>
            <a:ext cx="3373945" cy="0"/>
          </a:xfrm>
          <a:prstGeom prst="line">
            <a:avLst/>
          </a:prstGeom>
          <a:noFill/>
          <a:ln w="9525" algn="ctr">
            <a:solidFill>
              <a:srgbClr val="000000"/>
            </a:solidFill>
            <a:round/>
            <a:headEnd type="none" w="med" len="med"/>
            <a:tailEnd type="none" w="med" len="med"/>
          </a:ln>
        </p:spPr>
      </p:cxnSp>
      <p:cxnSp>
        <p:nvCxnSpPr>
          <p:cNvPr id="26" name="直線コネクタ 25">
            <a:extLst>
              <a:ext uri="{FF2B5EF4-FFF2-40B4-BE49-F238E27FC236}">
                <a16:creationId xmlns:a16="http://schemas.microsoft.com/office/drawing/2014/main" id="{9BAF65BA-C48F-4D42-ACEC-7983655AD57C}"/>
              </a:ext>
            </a:extLst>
          </p:cNvPr>
          <p:cNvCxnSpPr/>
          <p:nvPr/>
        </p:nvCxnSpPr>
        <p:spPr bwMode="auto">
          <a:xfrm>
            <a:off x="49671" y="6788729"/>
            <a:ext cx="3373945" cy="0"/>
          </a:xfrm>
          <a:prstGeom prst="line">
            <a:avLst/>
          </a:prstGeom>
          <a:noFill/>
          <a:ln w="9525" algn="ctr">
            <a:solidFill>
              <a:srgbClr val="000000"/>
            </a:solidFill>
            <a:round/>
            <a:headEnd type="none" w="med" len="med"/>
            <a:tailEnd type="none" w="med" len="med"/>
          </a:ln>
        </p:spPr>
      </p:cxnSp>
      <p:cxnSp>
        <p:nvCxnSpPr>
          <p:cNvPr id="27" name="直線コネクタ 26">
            <a:extLst>
              <a:ext uri="{FF2B5EF4-FFF2-40B4-BE49-F238E27FC236}">
                <a16:creationId xmlns:a16="http://schemas.microsoft.com/office/drawing/2014/main" id="{05EE4378-BDF8-432E-8CE5-09F22B0E4914}"/>
              </a:ext>
            </a:extLst>
          </p:cNvPr>
          <p:cNvCxnSpPr/>
          <p:nvPr/>
        </p:nvCxnSpPr>
        <p:spPr bwMode="auto">
          <a:xfrm>
            <a:off x="3423616" y="5351039"/>
            <a:ext cx="3373945" cy="0"/>
          </a:xfrm>
          <a:prstGeom prst="line">
            <a:avLst/>
          </a:prstGeom>
          <a:noFill/>
          <a:ln w="9525" algn="ctr">
            <a:solidFill>
              <a:srgbClr val="000000"/>
            </a:solidFill>
            <a:round/>
            <a:headEnd type="none" w="med" len="med"/>
            <a:tailEnd type="none" w="med" len="med"/>
          </a:ln>
        </p:spPr>
      </p:cxnSp>
    </p:spTree>
    <p:extLst>
      <p:ext uri="{BB962C8B-B14F-4D97-AF65-F5344CB8AC3E}">
        <p14:creationId xmlns:p14="http://schemas.microsoft.com/office/powerpoint/2010/main" val="1951197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システム履歴画面</a:t>
            </a:r>
            <a:endParaRPr lang="en-US" altLang="ja-JP" sz="1600" b="1"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age.-14</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85193A6C-D550-E001-58C3-0876D57C1A02}"/>
              </a:ext>
            </a:extLst>
          </p:cNvPr>
          <p:cNvPicPr>
            <a:picLocks noChangeAspect="1"/>
          </p:cNvPicPr>
          <p:nvPr/>
        </p:nvPicPr>
        <p:blipFill>
          <a:blip r:embed="rId2"/>
          <a:stretch>
            <a:fillRect/>
          </a:stretch>
        </p:blipFill>
        <p:spPr>
          <a:xfrm>
            <a:off x="321515" y="1125597"/>
            <a:ext cx="6194396" cy="2692224"/>
          </a:xfrm>
          <a:prstGeom prst="rect">
            <a:avLst/>
          </a:prstGeom>
        </p:spPr>
      </p:pic>
      <p:sp>
        <p:nvSpPr>
          <p:cNvPr id="8" name="テキスト ボックス 7">
            <a:extLst>
              <a:ext uri="{FF2B5EF4-FFF2-40B4-BE49-F238E27FC236}">
                <a16:creationId xmlns:a16="http://schemas.microsoft.com/office/drawing/2014/main" id="{02E4D236-0AB5-CBF2-C708-BC29D46B6EBA}"/>
              </a:ext>
            </a:extLst>
          </p:cNvPr>
          <p:cNvSpPr txBox="1"/>
          <p:nvPr/>
        </p:nvSpPr>
        <p:spPr>
          <a:xfrm>
            <a:off x="106282" y="848598"/>
            <a:ext cx="6645433" cy="276999"/>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◆システム履歴画面</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B66AA24-50D1-0555-68C8-5E9AE4983732}"/>
              </a:ext>
            </a:extLst>
          </p:cNvPr>
          <p:cNvSpPr txBox="1"/>
          <p:nvPr/>
        </p:nvSpPr>
        <p:spPr>
          <a:xfrm>
            <a:off x="106282" y="3916596"/>
            <a:ext cx="6645433" cy="276999"/>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◆イベント履歴一覧</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graphicFrame>
        <p:nvGraphicFramePr>
          <p:cNvPr id="10" name="表 9">
            <a:extLst>
              <a:ext uri="{FF2B5EF4-FFF2-40B4-BE49-F238E27FC236}">
                <a16:creationId xmlns:a16="http://schemas.microsoft.com/office/drawing/2014/main" id="{CA6B7B91-6D93-DFE3-96B4-D6A7563982B0}"/>
              </a:ext>
            </a:extLst>
          </p:cNvPr>
          <p:cNvGraphicFramePr>
            <a:graphicFrameLocks noGrp="1"/>
          </p:cNvGraphicFramePr>
          <p:nvPr>
            <p:extLst>
              <p:ext uri="{D42A27DB-BD31-4B8C-83A1-F6EECF244321}">
                <p14:modId xmlns:p14="http://schemas.microsoft.com/office/powerpoint/2010/main" val="2052363251"/>
              </p:ext>
            </p:extLst>
          </p:nvPr>
        </p:nvGraphicFramePr>
        <p:xfrm>
          <a:off x="321515" y="4193594"/>
          <a:ext cx="6194395" cy="3251160"/>
        </p:xfrm>
        <a:graphic>
          <a:graphicData uri="http://schemas.openxmlformats.org/drawingml/2006/table">
            <a:tbl>
              <a:tblPr/>
              <a:tblGrid>
                <a:gridCol w="257504">
                  <a:extLst>
                    <a:ext uri="{9D8B030D-6E8A-4147-A177-3AD203B41FA5}">
                      <a16:colId xmlns:a16="http://schemas.microsoft.com/office/drawing/2014/main" val="1561914580"/>
                    </a:ext>
                  </a:extLst>
                </a:gridCol>
                <a:gridCol w="314726">
                  <a:extLst>
                    <a:ext uri="{9D8B030D-6E8A-4147-A177-3AD203B41FA5}">
                      <a16:colId xmlns:a16="http://schemas.microsoft.com/office/drawing/2014/main" val="163336529"/>
                    </a:ext>
                  </a:extLst>
                </a:gridCol>
                <a:gridCol w="944180">
                  <a:extLst>
                    <a:ext uri="{9D8B030D-6E8A-4147-A177-3AD203B41FA5}">
                      <a16:colId xmlns:a16="http://schemas.microsoft.com/office/drawing/2014/main" val="2936328210"/>
                    </a:ext>
                  </a:extLst>
                </a:gridCol>
                <a:gridCol w="2279385">
                  <a:extLst>
                    <a:ext uri="{9D8B030D-6E8A-4147-A177-3AD203B41FA5}">
                      <a16:colId xmlns:a16="http://schemas.microsoft.com/office/drawing/2014/main" val="1861975976"/>
                    </a:ext>
                  </a:extLst>
                </a:gridCol>
                <a:gridCol w="2398600">
                  <a:extLst>
                    <a:ext uri="{9D8B030D-6E8A-4147-A177-3AD203B41FA5}">
                      <a16:colId xmlns:a16="http://schemas.microsoft.com/office/drawing/2014/main" val="2776137823"/>
                    </a:ext>
                  </a:extLst>
                </a:gridCol>
              </a:tblGrid>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レベル</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イベント</a:t>
                      </a:r>
                      <a:r>
                        <a:rPr lang="en-US" sz="400" b="0" i="0" u="none" strike="noStrike">
                          <a:solidFill>
                            <a:srgbClr val="000000"/>
                          </a:solidFill>
                          <a:effectLst/>
                          <a:latin typeface="Yu Gothic" panose="020B0400000000000000" pitchFamily="50" charset="-128"/>
                          <a:ea typeface="Yu Gothic" panose="020B0400000000000000" pitchFamily="50" charset="-128"/>
                        </a:rPr>
                        <a:t>ID</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イベント名</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備考</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説明</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59551069"/>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1000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アプリケーション起動</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　</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アプリケーションを起動しました。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244316"/>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2000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録音開始ボタンクリック</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　</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録音開始ボタンをクリックしました。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885020"/>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2001</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録音停止ボタンクリック</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　</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録音停止ボタンをクリックしました。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319606"/>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2009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終了ボタンクリック</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　</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右クリックメニューの終了ボタンをクリックしました。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035429"/>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3000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400" b="0" i="0" u="none" strike="noStrike">
                          <a:solidFill>
                            <a:srgbClr val="000000"/>
                          </a:solidFill>
                          <a:effectLst/>
                          <a:latin typeface="Yu Gothic" panose="020B0400000000000000" pitchFamily="50" charset="-128"/>
                          <a:ea typeface="Yu Gothic" panose="020B0400000000000000" pitchFamily="50" charset="-128"/>
                        </a:rPr>
                        <a:t>個別設定変更</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反映</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個別設定を変更しました。（設定値に変更点が無い場合は記録されません。）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929497"/>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3100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400" b="0" i="0" u="none" strike="noStrike">
                          <a:solidFill>
                            <a:srgbClr val="000000"/>
                          </a:solidFill>
                          <a:effectLst/>
                          <a:latin typeface="Yu Gothic" panose="020B0400000000000000" pitchFamily="50" charset="-128"/>
                          <a:ea typeface="Yu Gothic" panose="020B0400000000000000" pitchFamily="50" charset="-128"/>
                        </a:rPr>
                        <a:t>共通設定変更</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反映</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共通設定を変更しました。（設定値に変更点が無い場合は記録されません。）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533131"/>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録音開始</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Yu Gothic" panose="020B0400000000000000" pitchFamily="50" charset="-128"/>
                          <a:ea typeface="Yu Gothic" panose="020B0400000000000000" pitchFamily="50" charset="-128"/>
                        </a:rPr>
                        <a:t>CALLID_REVISION</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録音を開始しました。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406519"/>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　</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録音を停止しました。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3479957"/>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4501</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400" b="0" i="0" u="none" strike="noStrike">
                          <a:solidFill>
                            <a:srgbClr val="000000"/>
                          </a:solidFill>
                          <a:effectLst/>
                          <a:latin typeface="Yu Gothic" panose="020B0400000000000000" pitchFamily="50" charset="-128"/>
                          <a:ea typeface="Yu Gothic" panose="020B0400000000000000" pitchFamily="50" charset="-128"/>
                        </a:rPr>
                        <a:t>分割時間経過</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分割時間を経過したため録音が停止しました。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40953"/>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4001</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録音開始</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Yu Gothic" panose="020B0400000000000000" pitchFamily="50" charset="-128"/>
                          <a:ea typeface="Yu Gothic" panose="020B0400000000000000" pitchFamily="50" charset="-128"/>
                        </a:rPr>
                        <a:t>CALLID_REVISION</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分割時間経過後に新たに録音が開始しました。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001582"/>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4502</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400" b="0" i="0" u="none" strike="noStrike">
                          <a:solidFill>
                            <a:srgbClr val="000000"/>
                          </a:solidFill>
                          <a:effectLst/>
                          <a:latin typeface="Yu Gothic" panose="020B0400000000000000" pitchFamily="50" charset="-128"/>
                          <a:ea typeface="Yu Gothic" panose="020B0400000000000000" pitchFamily="50" charset="-128"/>
                        </a:rPr>
                        <a:t>最大録音時間経過</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最大録音時間を経過したため録音が停止しました。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033597"/>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4002</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録音開始</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effectLst/>
                          <a:latin typeface="Yu Gothic" panose="020B0400000000000000" pitchFamily="50" charset="-128"/>
                          <a:ea typeface="Yu Gothic" panose="020B0400000000000000" pitchFamily="50" charset="-128"/>
                        </a:rPr>
                        <a:t>CALLID_REVISION</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最大録音時間経過後に新たに録音が開始しました。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760096"/>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4505</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アプリケーション終了</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アプリケーションを終了したため録音が停止しました。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124774"/>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4505</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シャットダウンまたは再起動</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Windows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がシャットダウンまたは再起動されたため録音が停止しました。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445109"/>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4505</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サインアウト</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Windows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からサインアウトしたため録音が停止しました。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297577"/>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4509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デバイス停止</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デバイスが停止したため録音が停止しました。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3763"/>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5001</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録音ファイル削除</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400" b="0" i="0" u="none" strike="noStrike">
                          <a:solidFill>
                            <a:srgbClr val="000000"/>
                          </a:solidFill>
                          <a:effectLst/>
                          <a:latin typeface="Yu Gothic" panose="020B0400000000000000" pitchFamily="50" charset="-128"/>
                          <a:ea typeface="Yu Gothic" panose="020B0400000000000000" pitchFamily="50" charset="-128"/>
                        </a:rPr>
                        <a:t>最小録音時間未満</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録音時間が最小録音時間未満のため録音ファイルを削除しました。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081290"/>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7000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デバイス正常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録音対象マイクデバイス名</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スピーカーデバイス名</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録音対象デバイスが録音できる状態になりました。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072625"/>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マイクデバイスが設定されていません。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録音対象のマイクデバイスが設定されていません。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648747"/>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指定マイクデバイスの接続を待っています。マイクデバイス名</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録音対象のマイクデバイスが認識していません。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52516"/>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Windows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の</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設定</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プライバシー</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マイク</a:t>
                      </a:r>
                      <a:r>
                        <a:rPr lang="en-US" altLang="ja-JP" sz="400" b="0" i="0" u="none" strike="noStrike">
                          <a:solidFill>
                            <a:srgbClr val="000000"/>
                          </a:solidFill>
                          <a:effectLst/>
                          <a:latin typeface="Yu Gothic" panose="020B0400000000000000" pitchFamily="50" charset="-128"/>
                          <a:ea typeface="Yu Gothic" panose="020B0400000000000000" pitchFamily="50" charset="-128"/>
                        </a:rPr>
                        <a:t>]</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がオフに設定されています。</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マイクのプライバシー設定がオンに設定されていません。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82648"/>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マイクデバイス名</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何らかの異常によりマイクデバイスが停止しました。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68854"/>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スピーカーデバイスが設定されていません。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録音対象のスピーカーデバイスが設定されていません。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799653"/>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指定スピーカーデバイスの接続を待っています。スピーカーデバイス名</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録音対象のスピーカーデバイスが認識していません。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339114"/>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8000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デバイス警告</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スピーカーデバイス名</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何らかの異常によりスピーカーデバイスが停止しました。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452917"/>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9000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アプリケーション終了</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　</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下記以外の理由のためアプリケーションを終了しました。（通常は終了ボタンクリック）</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230858"/>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9001</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アプリケーション終了</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シャットダウンまたは再起動</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Windows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がシャットダウンまたは再起動されたためアプリケーションが終了しました。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39823"/>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情報</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9002</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アプリケーション終了</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サインアウト</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Windows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からサインアウトされたためアプリケーションが終了しました。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309609"/>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9090</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この</a:t>
                      </a:r>
                      <a:r>
                        <a:rPr lang="en-US" altLang="ja-JP" sz="400" b="0" i="0" u="none" strike="noStrike">
                          <a:solidFill>
                            <a:srgbClr val="000000"/>
                          </a:solidFill>
                          <a:effectLst/>
                          <a:latin typeface="Yu Gothic" panose="020B0400000000000000" pitchFamily="50" charset="-128"/>
                          <a:ea typeface="Yu Gothic" panose="020B0400000000000000" pitchFamily="50" charset="-128"/>
                        </a:rPr>
                        <a:t>PC</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ではサポートされていません。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OS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バージョン番号</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動作対象外の</a:t>
                      </a:r>
                      <a:r>
                        <a:rPr lang="en-US" altLang="ja-JP" sz="400" b="0" i="0" u="none" strike="noStrike">
                          <a:solidFill>
                            <a:srgbClr val="000000"/>
                          </a:solidFill>
                          <a:effectLst/>
                          <a:latin typeface="Yu Gothic" panose="020B0400000000000000" pitchFamily="50" charset="-128"/>
                          <a:ea typeface="Yu Gothic" panose="020B0400000000000000" pitchFamily="50" charset="-128"/>
                        </a:rPr>
                        <a:t>Windows</a:t>
                      </a:r>
                      <a:r>
                        <a:rPr lang="ja-JP" altLang="en-US" sz="400" b="0" i="0" u="none" strike="noStrike">
                          <a:solidFill>
                            <a:srgbClr val="000000"/>
                          </a:solidFill>
                          <a:effectLst/>
                          <a:latin typeface="Yu Gothic" panose="020B0400000000000000" pitchFamily="50" charset="-128"/>
                          <a:ea typeface="Yu Gothic" panose="020B0400000000000000" pitchFamily="50" charset="-128"/>
                        </a:rPr>
                        <a:t>です。</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894392"/>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ライセンス異常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（その他）</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下記以外の理由のためライセンス認証に失敗しました。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758128"/>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ライセンス異常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ライセンスファイルが見つかりません。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ライセンスファイルが適用されていません。</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562922"/>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ライセンス異常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使用期間が終了しました。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ライセンスファイルの有効期限が終了しました。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597360"/>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ライセンス異常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ライセンス認証に失敗しました。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コンピュータの情報を取得できませんでした。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732710"/>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ライセンス異常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コンピュータの情報が更新されたためライセンスファイルを適用し直してください。</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ライセンスファイル適用後にコンピュータの情報が更新されました。</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725136"/>
                  </a:ext>
                </a:extLst>
              </a:tr>
              <a:tr h="90310">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エラー</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r" fontAlgn="b"/>
                      <a:r>
                        <a:rPr lang="en-US" altLang="ja-JP" sz="400" b="0" i="0" u="none" strike="noStrike">
                          <a:solidFill>
                            <a:srgbClr val="000000"/>
                          </a:solidFill>
                          <a:effectLst/>
                          <a:latin typeface="Yu Gothic" panose="020B0400000000000000" pitchFamily="50" charset="-128"/>
                          <a:ea typeface="Yu Gothic" panose="020B0400000000000000" pitchFamily="50" charset="-128"/>
                        </a:rPr>
                        <a:t>9099</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ライセンス異常</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a:solidFill>
                            <a:srgbClr val="000000"/>
                          </a:solidFill>
                          <a:effectLst/>
                          <a:latin typeface="Yu Gothic" panose="020B0400000000000000" pitchFamily="50" charset="-128"/>
                          <a:ea typeface="Yu Gothic" panose="020B0400000000000000" pitchFamily="50" charset="-128"/>
                        </a:rPr>
                        <a:t>最大デバイス数超過</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400" b="0" i="0" u="none" strike="noStrike" dirty="0">
                          <a:solidFill>
                            <a:srgbClr val="000000"/>
                          </a:solidFill>
                          <a:effectLst/>
                          <a:latin typeface="Yu Gothic" panose="020B0400000000000000" pitchFamily="50" charset="-128"/>
                          <a:ea typeface="Yu Gothic" panose="020B0400000000000000" pitchFamily="50" charset="-128"/>
                        </a:rPr>
                        <a:t>ライセンスの最大デバイス数を超過して起動パラメータが設定されています。</a:t>
                      </a:r>
                    </a:p>
                  </a:txBody>
                  <a:tcPr marL="3415" marR="3415" marT="34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45452"/>
                  </a:ext>
                </a:extLst>
              </a:tr>
            </a:tbl>
          </a:graphicData>
        </a:graphic>
      </p:graphicFrame>
    </p:spTree>
    <p:extLst>
      <p:ext uri="{BB962C8B-B14F-4D97-AF65-F5344CB8AC3E}">
        <p14:creationId xmlns:p14="http://schemas.microsoft.com/office/powerpoint/2010/main" val="2581114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6AD527BF-2B10-40D9-95D7-BB2711141BEF}"/>
              </a:ext>
            </a:extLst>
          </p:cNvPr>
          <p:cNvPicPr>
            <a:picLocks noChangeAspect="1"/>
          </p:cNvPicPr>
          <p:nvPr/>
        </p:nvPicPr>
        <p:blipFill>
          <a:blip r:embed="rId2"/>
          <a:stretch>
            <a:fillRect/>
          </a:stretch>
        </p:blipFill>
        <p:spPr>
          <a:xfrm>
            <a:off x="3538094" y="1260794"/>
            <a:ext cx="3127886" cy="1856108"/>
          </a:xfrm>
          <a:prstGeom prst="rect">
            <a:avLst/>
          </a:prstGeom>
        </p:spPr>
      </p:pic>
      <p:sp>
        <p:nvSpPr>
          <p:cNvPr id="2" name="正方形/長方形 1"/>
          <p:cNvSpPr/>
          <p:nvPr/>
        </p:nvSpPr>
        <p:spPr bwMode="auto">
          <a:xfrm>
            <a:off x="100909" y="0"/>
            <a:ext cx="4671115"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録音：操作</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97" name="テキスト ボックス 196"/>
          <p:cNvSpPr txBox="1"/>
          <p:nvPr/>
        </p:nvSpPr>
        <p:spPr>
          <a:xfrm>
            <a:off x="103236" y="696525"/>
            <a:ext cx="3247284" cy="430887"/>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◆自動録音の場合</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①対象の</a:t>
            </a:r>
            <a:r>
              <a:rPr lang="en-US" altLang="ja-JP" sz="1000" dirty="0">
                <a:solidFill>
                  <a:schemeClr val="tx1"/>
                </a:solidFill>
                <a:latin typeface="メイリオ" panose="020B0604030504040204" pitchFamily="50" charset="-128"/>
                <a:ea typeface="メイリオ" panose="020B0604030504040204" pitchFamily="50" charset="-128"/>
              </a:rPr>
              <a:t>AP</a:t>
            </a:r>
            <a:r>
              <a:rPr lang="ja-JP" altLang="en-US" sz="1000" dirty="0">
                <a:solidFill>
                  <a:schemeClr val="tx1"/>
                </a:solidFill>
                <a:latin typeface="メイリオ" panose="020B0604030504040204" pitchFamily="50" charset="-128"/>
                <a:ea typeface="メイリオ" panose="020B0604030504040204" pitchFamily="50" charset="-128"/>
              </a:rPr>
              <a:t>にて通話を行っていない状態です。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98" name="テキスト ボックス 197"/>
          <p:cNvSpPr txBox="1"/>
          <p:nvPr/>
        </p:nvSpPr>
        <p:spPr>
          <a:xfrm>
            <a:off x="1256214" y="3227393"/>
            <a:ext cx="2053797"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待機状態となり、タスクトレイのアイコンは緑点滅になります。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00" name="テキスト ボックス 199"/>
          <p:cNvSpPr txBox="1"/>
          <p:nvPr/>
        </p:nvSpPr>
        <p:spPr>
          <a:xfrm>
            <a:off x="129906" y="4302276"/>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②対象の</a:t>
            </a:r>
            <a:r>
              <a:rPr lang="en-US" altLang="ja-JP" sz="1000" dirty="0">
                <a:solidFill>
                  <a:schemeClr val="tx1"/>
                </a:solidFill>
                <a:latin typeface="メイリオ" panose="020B0604030504040204" pitchFamily="50" charset="-128"/>
                <a:ea typeface="メイリオ" panose="020B0604030504040204" pitchFamily="50" charset="-128"/>
              </a:rPr>
              <a:t>AP</a:t>
            </a:r>
            <a:r>
              <a:rPr lang="ja-JP" altLang="en-US" sz="1000" dirty="0">
                <a:solidFill>
                  <a:schemeClr val="tx1"/>
                </a:solidFill>
                <a:latin typeface="メイリオ" panose="020B0604030504040204" pitchFamily="50" charset="-128"/>
                <a:ea typeface="メイリオ" panose="020B0604030504040204" pitchFamily="50" charset="-128"/>
              </a:rPr>
              <a:t>が通話を開始した状態です。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83" name="テキスト ボックス 182"/>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age.-15</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4">
            <a:extLst>
              <a:ext uri="{FF2B5EF4-FFF2-40B4-BE49-F238E27FC236}">
                <a16:creationId xmlns:a16="http://schemas.microsoft.com/office/drawing/2014/main" id="{E70926FF-9D0E-46B3-9708-163A04E0624E}"/>
              </a:ext>
            </a:extLst>
          </p:cNvPr>
          <p:cNvPicPr>
            <a:picLocks noChangeAspect="1"/>
          </p:cNvPicPr>
          <p:nvPr/>
        </p:nvPicPr>
        <p:blipFill>
          <a:blip r:embed="rId3"/>
          <a:stretch>
            <a:fillRect/>
          </a:stretch>
        </p:blipFill>
        <p:spPr>
          <a:xfrm>
            <a:off x="228590" y="1271846"/>
            <a:ext cx="3126389" cy="1828379"/>
          </a:xfrm>
          <a:prstGeom prst="rect">
            <a:avLst/>
          </a:prstGeom>
        </p:spPr>
      </p:pic>
      <p:sp>
        <p:nvSpPr>
          <p:cNvPr id="27" name="四角形: 角を丸くする 26">
            <a:extLst>
              <a:ext uri="{FF2B5EF4-FFF2-40B4-BE49-F238E27FC236}">
                <a16:creationId xmlns:a16="http://schemas.microsoft.com/office/drawing/2014/main" id="{0A452EFE-C50E-4DFF-9406-564B9E0119C3}"/>
              </a:ext>
            </a:extLst>
          </p:cNvPr>
          <p:cNvSpPr/>
          <p:nvPr/>
        </p:nvSpPr>
        <p:spPr bwMode="auto">
          <a:xfrm>
            <a:off x="2316480" y="1288920"/>
            <a:ext cx="995046" cy="326914"/>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37" name="図 36">
            <a:extLst>
              <a:ext uri="{FF2B5EF4-FFF2-40B4-BE49-F238E27FC236}">
                <a16:creationId xmlns:a16="http://schemas.microsoft.com/office/drawing/2014/main" id="{684FFCAF-4488-4EE7-9811-AA036AD29D68}"/>
              </a:ext>
            </a:extLst>
          </p:cNvPr>
          <p:cNvPicPr>
            <a:picLocks noChangeAspect="1"/>
          </p:cNvPicPr>
          <p:nvPr/>
        </p:nvPicPr>
        <p:blipFill>
          <a:blip r:embed="rId4"/>
          <a:stretch>
            <a:fillRect/>
          </a:stretch>
        </p:blipFill>
        <p:spPr>
          <a:xfrm>
            <a:off x="244755" y="3240770"/>
            <a:ext cx="959206" cy="1044469"/>
          </a:xfrm>
          <a:prstGeom prst="rect">
            <a:avLst/>
          </a:prstGeom>
        </p:spPr>
      </p:pic>
      <p:sp>
        <p:nvSpPr>
          <p:cNvPr id="38" name="四角形: 角を丸くする 37">
            <a:extLst>
              <a:ext uri="{FF2B5EF4-FFF2-40B4-BE49-F238E27FC236}">
                <a16:creationId xmlns:a16="http://schemas.microsoft.com/office/drawing/2014/main" id="{2256DD81-0FE8-4F0A-B0C1-ABA5BA8CF8C2}"/>
              </a:ext>
            </a:extLst>
          </p:cNvPr>
          <p:cNvSpPr/>
          <p:nvPr/>
        </p:nvSpPr>
        <p:spPr bwMode="auto">
          <a:xfrm>
            <a:off x="223595" y="3278887"/>
            <a:ext cx="334366" cy="27432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40" name="図 39">
            <a:extLst>
              <a:ext uri="{FF2B5EF4-FFF2-40B4-BE49-F238E27FC236}">
                <a16:creationId xmlns:a16="http://schemas.microsoft.com/office/drawing/2014/main" id="{0C4FBF12-7FDA-444F-B79B-73EFD4B53F54}"/>
              </a:ext>
            </a:extLst>
          </p:cNvPr>
          <p:cNvPicPr>
            <a:picLocks noChangeAspect="1"/>
          </p:cNvPicPr>
          <p:nvPr/>
        </p:nvPicPr>
        <p:blipFill>
          <a:blip r:embed="rId5"/>
          <a:stretch>
            <a:fillRect/>
          </a:stretch>
        </p:blipFill>
        <p:spPr>
          <a:xfrm>
            <a:off x="228590" y="4548497"/>
            <a:ext cx="3121929" cy="1851297"/>
          </a:xfrm>
          <a:prstGeom prst="rect">
            <a:avLst/>
          </a:prstGeom>
        </p:spPr>
      </p:pic>
      <p:pic>
        <p:nvPicPr>
          <p:cNvPr id="42" name="図 41">
            <a:extLst>
              <a:ext uri="{FF2B5EF4-FFF2-40B4-BE49-F238E27FC236}">
                <a16:creationId xmlns:a16="http://schemas.microsoft.com/office/drawing/2014/main" id="{F488D3FC-9D0B-4CAA-B13D-FB32EDF08FA6}"/>
              </a:ext>
            </a:extLst>
          </p:cNvPr>
          <p:cNvPicPr>
            <a:picLocks noChangeAspect="1"/>
          </p:cNvPicPr>
          <p:nvPr/>
        </p:nvPicPr>
        <p:blipFill>
          <a:blip r:embed="rId6"/>
          <a:stretch>
            <a:fillRect/>
          </a:stretch>
        </p:blipFill>
        <p:spPr>
          <a:xfrm>
            <a:off x="238974" y="6538766"/>
            <a:ext cx="988397" cy="1015663"/>
          </a:xfrm>
          <a:prstGeom prst="rect">
            <a:avLst/>
          </a:prstGeom>
        </p:spPr>
      </p:pic>
      <p:sp>
        <p:nvSpPr>
          <p:cNvPr id="192" name="テキスト ボックス 191">
            <a:extLst>
              <a:ext uri="{FF2B5EF4-FFF2-40B4-BE49-F238E27FC236}">
                <a16:creationId xmlns:a16="http://schemas.microsoft.com/office/drawing/2014/main" id="{EAD92114-F815-4C3C-A855-C404EB84476E}"/>
              </a:ext>
            </a:extLst>
          </p:cNvPr>
          <p:cNvSpPr txBox="1"/>
          <p:nvPr/>
        </p:nvSpPr>
        <p:spPr>
          <a:xfrm>
            <a:off x="1263613" y="6538766"/>
            <a:ext cx="1781032"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録音状態となり、録音時間が表示されます。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タスクトレイのアイコンは赤点滅になります。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93" name="四角形: 角を丸くする 192">
            <a:extLst>
              <a:ext uri="{FF2B5EF4-FFF2-40B4-BE49-F238E27FC236}">
                <a16:creationId xmlns:a16="http://schemas.microsoft.com/office/drawing/2014/main" id="{CB99F93C-0518-414C-9A51-59D3AA1661E4}"/>
              </a:ext>
            </a:extLst>
          </p:cNvPr>
          <p:cNvSpPr/>
          <p:nvPr/>
        </p:nvSpPr>
        <p:spPr bwMode="auto">
          <a:xfrm>
            <a:off x="2316480" y="4561875"/>
            <a:ext cx="995046" cy="326914"/>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94" name="四角形: 角を丸くする 193">
            <a:extLst>
              <a:ext uri="{FF2B5EF4-FFF2-40B4-BE49-F238E27FC236}">
                <a16:creationId xmlns:a16="http://schemas.microsoft.com/office/drawing/2014/main" id="{F0739C5A-B3D6-4F4A-A12A-26951BE1D80B}"/>
              </a:ext>
            </a:extLst>
          </p:cNvPr>
          <p:cNvSpPr/>
          <p:nvPr/>
        </p:nvSpPr>
        <p:spPr bwMode="auto">
          <a:xfrm>
            <a:off x="262317" y="6568051"/>
            <a:ext cx="334366" cy="27432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95" name="四角形: 角を丸くする 194">
            <a:extLst>
              <a:ext uri="{FF2B5EF4-FFF2-40B4-BE49-F238E27FC236}">
                <a16:creationId xmlns:a16="http://schemas.microsoft.com/office/drawing/2014/main" id="{264F56A6-A5CB-4924-8D29-633E23F1072D}"/>
              </a:ext>
            </a:extLst>
          </p:cNvPr>
          <p:cNvSpPr/>
          <p:nvPr/>
        </p:nvSpPr>
        <p:spPr bwMode="auto">
          <a:xfrm>
            <a:off x="283476" y="4900216"/>
            <a:ext cx="1126223" cy="326914"/>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96" name="テキスト ボックス 195">
            <a:extLst>
              <a:ext uri="{FF2B5EF4-FFF2-40B4-BE49-F238E27FC236}">
                <a16:creationId xmlns:a16="http://schemas.microsoft.com/office/drawing/2014/main" id="{B80BF02C-8E6E-4724-90BB-01B2A56F7744}"/>
              </a:ext>
            </a:extLst>
          </p:cNvPr>
          <p:cNvSpPr txBox="1"/>
          <p:nvPr/>
        </p:nvSpPr>
        <p:spPr>
          <a:xfrm>
            <a:off x="3453657" y="697645"/>
            <a:ext cx="3247284" cy="430887"/>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◆手動録音の場合</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①待機の状態です。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04" name="テキスト ボックス 203">
            <a:extLst>
              <a:ext uri="{FF2B5EF4-FFF2-40B4-BE49-F238E27FC236}">
                <a16:creationId xmlns:a16="http://schemas.microsoft.com/office/drawing/2014/main" id="{ADC0C484-8F31-438B-8F78-9B240F64C15D}"/>
              </a:ext>
            </a:extLst>
          </p:cNvPr>
          <p:cNvSpPr txBox="1"/>
          <p:nvPr/>
        </p:nvSpPr>
        <p:spPr>
          <a:xfrm>
            <a:off x="4563402" y="3222956"/>
            <a:ext cx="2137539"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待機状態となり、録音ボタン</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は活性、停止ボタンは不活性に</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なります。タスクトレイの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アイコンは緑点滅になります。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205" name="図 204">
            <a:extLst>
              <a:ext uri="{FF2B5EF4-FFF2-40B4-BE49-F238E27FC236}">
                <a16:creationId xmlns:a16="http://schemas.microsoft.com/office/drawing/2014/main" id="{F48CA4EB-5283-4E29-BC6B-9C234A9C5DC1}"/>
              </a:ext>
            </a:extLst>
          </p:cNvPr>
          <p:cNvPicPr>
            <a:picLocks noChangeAspect="1"/>
          </p:cNvPicPr>
          <p:nvPr/>
        </p:nvPicPr>
        <p:blipFill>
          <a:blip r:embed="rId4"/>
          <a:stretch>
            <a:fillRect/>
          </a:stretch>
        </p:blipFill>
        <p:spPr>
          <a:xfrm>
            <a:off x="3547990" y="3240771"/>
            <a:ext cx="959207" cy="1044470"/>
          </a:xfrm>
          <a:prstGeom prst="rect">
            <a:avLst/>
          </a:prstGeom>
        </p:spPr>
      </p:pic>
      <p:sp>
        <p:nvSpPr>
          <p:cNvPr id="206" name="四角形: 角を丸くする 205">
            <a:extLst>
              <a:ext uri="{FF2B5EF4-FFF2-40B4-BE49-F238E27FC236}">
                <a16:creationId xmlns:a16="http://schemas.microsoft.com/office/drawing/2014/main" id="{E1334197-8B07-4854-AE4C-4C2C2055020E}"/>
              </a:ext>
            </a:extLst>
          </p:cNvPr>
          <p:cNvSpPr/>
          <p:nvPr/>
        </p:nvSpPr>
        <p:spPr bwMode="auto">
          <a:xfrm>
            <a:off x="5641060" y="1281300"/>
            <a:ext cx="995046" cy="326914"/>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07" name="四角形: 角を丸くする 206">
            <a:extLst>
              <a:ext uri="{FF2B5EF4-FFF2-40B4-BE49-F238E27FC236}">
                <a16:creationId xmlns:a16="http://schemas.microsoft.com/office/drawing/2014/main" id="{8222F6DF-BFB5-4501-808C-2AC65134EB90}"/>
              </a:ext>
            </a:extLst>
          </p:cNvPr>
          <p:cNvSpPr/>
          <p:nvPr/>
        </p:nvSpPr>
        <p:spPr bwMode="auto">
          <a:xfrm>
            <a:off x="3509890" y="3278887"/>
            <a:ext cx="334366" cy="27432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56" name="図 55">
            <a:extLst>
              <a:ext uri="{FF2B5EF4-FFF2-40B4-BE49-F238E27FC236}">
                <a16:creationId xmlns:a16="http://schemas.microsoft.com/office/drawing/2014/main" id="{63717C7B-51B4-4423-8115-4A15E8790D23}"/>
              </a:ext>
            </a:extLst>
          </p:cNvPr>
          <p:cNvPicPr>
            <a:picLocks noChangeAspect="1"/>
          </p:cNvPicPr>
          <p:nvPr/>
        </p:nvPicPr>
        <p:blipFill>
          <a:blip r:embed="rId7"/>
          <a:stretch>
            <a:fillRect/>
          </a:stretch>
        </p:blipFill>
        <p:spPr>
          <a:xfrm>
            <a:off x="3576194" y="4519451"/>
            <a:ext cx="3083281" cy="1828379"/>
          </a:xfrm>
          <a:prstGeom prst="rect">
            <a:avLst/>
          </a:prstGeom>
        </p:spPr>
      </p:pic>
      <p:sp>
        <p:nvSpPr>
          <p:cNvPr id="210" name="テキスト ボックス 209">
            <a:extLst>
              <a:ext uri="{FF2B5EF4-FFF2-40B4-BE49-F238E27FC236}">
                <a16:creationId xmlns:a16="http://schemas.microsoft.com/office/drawing/2014/main" id="{83125F6E-DC88-44BD-B717-23D04282B7CC}"/>
              </a:ext>
            </a:extLst>
          </p:cNvPr>
          <p:cNvSpPr txBox="1"/>
          <p:nvPr/>
        </p:nvSpPr>
        <p:spPr>
          <a:xfrm>
            <a:off x="3576194" y="4286190"/>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②録音ボタンを押した状態です。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11" name="四角形: 角を丸くする 210">
            <a:extLst>
              <a:ext uri="{FF2B5EF4-FFF2-40B4-BE49-F238E27FC236}">
                <a16:creationId xmlns:a16="http://schemas.microsoft.com/office/drawing/2014/main" id="{93DB9D24-0FDB-4729-8ACE-CD5BDAC31B55}"/>
              </a:ext>
            </a:extLst>
          </p:cNvPr>
          <p:cNvSpPr/>
          <p:nvPr/>
        </p:nvSpPr>
        <p:spPr bwMode="auto">
          <a:xfrm>
            <a:off x="5635463" y="4538928"/>
            <a:ext cx="995046" cy="326914"/>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12" name="四角形: 角を丸くする 211">
            <a:extLst>
              <a:ext uri="{FF2B5EF4-FFF2-40B4-BE49-F238E27FC236}">
                <a16:creationId xmlns:a16="http://schemas.microsoft.com/office/drawing/2014/main" id="{675CA4CC-3578-40F6-A303-E985E77C043B}"/>
              </a:ext>
            </a:extLst>
          </p:cNvPr>
          <p:cNvSpPr/>
          <p:nvPr/>
        </p:nvSpPr>
        <p:spPr bwMode="auto">
          <a:xfrm>
            <a:off x="3627815" y="4887158"/>
            <a:ext cx="1126223" cy="326914"/>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213" name="図 212">
            <a:extLst>
              <a:ext uri="{FF2B5EF4-FFF2-40B4-BE49-F238E27FC236}">
                <a16:creationId xmlns:a16="http://schemas.microsoft.com/office/drawing/2014/main" id="{F9C2328B-8D77-4726-BB53-C6A589CAD6B7}"/>
              </a:ext>
            </a:extLst>
          </p:cNvPr>
          <p:cNvPicPr>
            <a:picLocks noChangeAspect="1"/>
          </p:cNvPicPr>
          <p:nvPr/>
        </p:nvPicPr>
        <p:blipFill>
          <a:blip r:embed="rId6"/>
          <a:stretch>
            <a:fillRect/>
          </a:stretch>
        </p:blipFill>
        <p:spPr>
          <a:xfrm>
            <a:off x="3591573" y="6540335"/>
            <a:ext cx="988397" cy="1015663"/>
          </a:xfrm>
          <a:prstGeom prst="rect">
            <a:avLst/>
          </a:prstGeom>
        </p:spPr>
      </p:pic>
      <p:sp>
        <p:nvSpPr>
          <p:cNvPr id="214" name="テキスト ボックス 213">
            <a:extLst>
              <a:ext uri="{FF2B5EF4-FFF2-40B4-BE49-F238E27FC236}">
                <a16:creationId xmlns:a16="http://schemas.microsoft.com/office/drawing/2014/main" id="{F0C8A73E-AE29-4F25-B3B0-D95EC4DE79F9}"/>
              </a:ext>
            </a:extLst>
          </p:cNvPr>
          <p:cNvSpPr txBox="1"/>
          <p:nvPr/>
        </p:nvSpPr>
        <p:spPr>
          <a:xfrm>
            <a:off x="4631179" y="6532675"/>
            <a:ext cx="1964504" cy="861774"/>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録音状態となり、録音ボタンは不活性、停止ボタンが活性、録音時間が表示されます。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タスクトレイのアイコンは赤点滅になります。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15" name="四角形: 角を丸くする 214">
            <a:extLst>
              <a:ext uri="{FF2B5EF4-FFF2-40B4-BE49-F238E27FC236}">
                <a16:creationId xmlns:a16="http://schemas.microsoft.com/office/drawing/2014/main" id="{1A7B17A3-A707-48A1-9726-A830590652C0}"/>
              </a:ext>
            </a:extLst>
          </p:cNvPr>
          <p:cNvSpPr/>
          <p:nvPr/>
        </p:nvSpPr>
        <p:spPr bwMode="auto">
          <a:xfrm>
            <a:off x="3627815" y="6565417"/>
            <a:ext cx="334366" cy="27432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16" name="テキスト ボックス 215">
            <a:extLst>
              <a:ext uri="{FF2B5EF4-FFF2-40B4-BE49-F238E27FC236}">
                <a16:creationId xmlns:a16="http://schemas.microsoft.com/office/drawing/2014/main" id="{D60C3693-7FA3-455B-B6B5-07F8A0CEFDD4}"/>
              </a:ext>
            </a:extLst>
          </p:cNvPr>
          <p:cNvSpPr txBox="1"/>
          <p:nvPr/>
        </p:nvSpPr>
        <p:spPr>
          <a:xfrm>
            <a:off x="129906" y="7664236"/>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③対象の</a:t>
            </a:r>
            <a:r>
              <a:rPr lang="en-US" altLang="ja-JP" sz="1000" dirty="0">
                <a:solidFill>
                  <a:schemeClr val="tx1"/>
                </a:solidFill>
                <a:latin typeface="メイリオ" panose="020B0604030504040204" pitchFamily="50" charset="-128"/>
                <a:ea typeface="メイリオ" panose="020B0604030504040204" pitchFamily="50" charset="-128"/>
              </a:rPr>
              <a:t>AP</a:t>
            </a:r>
            <a:r>
              <a:rPr lang="ja-JP" altLang="en-US" sz="1000" dirty="0">
                <a:solidFill>
                  <a:schemeClr val="tx1"/>
                </a:solidFill>
                <a:latin typeface="メイリオ" panose="020B0604030504040204" pitchFamily="50" charset="-128"/>
                <a:ea typeface="メイリオ" panose="020B0604030504040204" pitchFamily="50" charset="-128"/>
              </a:rPr>
              <a:t>が通話を終話しますと録音が停止、ファイル保存後、①の状態に戻ります。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17" name="テキスト ボックス 216">
            <a:extLst>
              <a:ext uri="{FF2B5EF4-FFF2-40B4-BE49-F238E27FC236}">
                <a16:creationId xmlns:a16="http://schemas.microsoft.com/office/drawing/2014/main" id="{9E865BA4-CC7A-4100-AE0D-6F016A04CB81}"/>
              </a:ext>
            </a:extLst>
          </p:cNvPr>
          <p:cNvSpPr txBox="1"/>
          <p:nvPr/>
        </p:nvSpPr>
        <p:spPr>
          <a:xfrm>
            <a:off x="3576194" y="7674287"/>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③停止ボタンを押しますと録音が停止、ファイル保存後、①の状態に戻ります。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6661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09" y="0"/>
            <a:ext cx="4671115"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録音：未送信ファイルの送信方法</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97" name="テキスト ボックス 196"/>
          <p:cNvSpPr txBox="1"/>
          <p:nvPr/>
        </p:nvSpPr>
        <p:spPr>
          <a:xfrm>
            <a:off x="103236" y="696525"/>
            <a:ext cx="3247284" cy="276999"/>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◆自動再送モードの場合</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98" name="テキスト ボックス 197"/>
          <p:cNvSpPr txBox="1"/>
          <p:nvPr/>
        </p:nvSpPr>
        <p:spPr>
          <a:xfrm>
            <a:off x="238974" y="3152751"/>
            <a:ext cx="3323756" cy="1015663"/>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録音ファイルの保存に失敗した場合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［未送信ファイルあり］と表示されます。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共通設定の再送間隔で保存を行い、再送が完了しますと表示が消えます。</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83" name="テキスト ボックス 182"/>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age.-16</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6" name="テキスト ボックス 195">
            <a:extLst>
              <a:ext uri="{FF2B5EF4-FFF2-40B4-BE49-F238E27FC236}">
                <a16:creationId xmlns:a16="http://schemas.microsoft.com/office/drawing/2014/main" id="{B80BF02C-8E6E-4724-90BB-01B2A56F7744}"/>
              </a:ext>
            </a:extLst>
          </p:cNvPr>
          <p:cNvSpPr txBox="1"/>
          <p:nvPr/>
        </p:nvSpPr>
        <p:spPr>
          <a:xfrm>
            <a:off x="3453657" y="697645"/>
            <a:ext cx="3247284" cy="276999"/>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◆手動再送モードの場合</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EC178FA6-DD19-47D7-8397-8C40747DDC5B}"/>
              </a:ext>
            </a:extLst>
          </p:cNvPr>
          <p:cNvPicPr>
            <a:picLocks noChangeAspect="1"/>
          </p:cNvPicPr>
          <p:nvPr/>
        </p:nvPicPr>
        <p:blipFill>
          <a:blip r:embed="rId2"/>
          <a:stretch>
            <a:fillRect/>
          </a:stretch>
        </p:blipFill>
        <p:spPr>
          <a:xfrm>
            <a:off x="238974" y="1248813"/>
            <a:ext cx="3087811" cy="1817552"/>
          </a:xfrm>
          <a:prstGeom prst="rect">
            <a:avLst/>
          </a:prstGeom>
        </p:spPr>
      </p:pic>
      <p:sp>
        <p:nvSpPr>
          <p:cNvPr id="7" name="四角形: 角を丸くする 6">
            <a:extLst>
              <a:ext uri="{FF2B5EF4-FFF2-40B4-BE49-F238E27FC236}">
                <a16:creationId xmlns:a16="http://schemas.microsoft.com/office/drawing/2014/main" id="{4259CF74-F06B-42C3-B4F7-9892FC83EC97}"/>
              </a:ext>
            </a:extLst>
          </p:cNvPr>
          <p:cNvSpPr/>
          <p:nvPr/>
        </p:nvSpPr>
        <p:spPr bwMode="auto">
          <a:xfrm>
            <a:off x="518160" y="2699944"/>
            <a:ext cx="1310640" cy="33789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9" name="図 8">
            <a:extLst>
              <a:ext uri="{FF2B5EF4-FFF2-40B4-BE49-F238E27FC236}">
                <a16:creationId xmlns:a16="http://schemas.microsoft.com/office/drawing/2014/main" id="{1F79CB29-307E-4609-A0EB-27559348DDD1}"/>
              </a:ext>
            </a:extLst>
          </p:cNvPr>
          <p:cNvPicPr>
            <a:picLocks noChangeAspect="1"/>
          </p:cNvPicPr>
          <p:nvPr/>
        </p:nvPicPr>
        <p:blipFill>
          <a:blip r:embed="rId3"/>
          <a:stretch>
            <a:fillRect/>
          </a:stretch>
        </p:blipFill>
        <p:spPr>
          <a:xfrm>
            <a:off x="282967" y="4295485"/>
            <a:ext cx="3074298" cy="1817552"/>
          </a:xfrm>
          <a:prstGeom prst="rect">
            <a:avLst/>
          </a:prstGeom>
        </p:spPr>
      </p:pic>
      <p:sp>
        <p:nvSpPr>
          <p:cNvPr id="39" name="四角形: 角を丸くする 38">
            <a:extLst>
              <a:ext uri="{FF2B5EF4-FFF2-40B4-BE49-F238E27FC236}">
                <a16:creationId xmlns:a16="http://schemas.microsoft.com/office/drawing/2014/main" id="{5D0D9C3C-F954-4247-B89C-3756C9F88B19}"/>
              </a:ext>
            </a:extLst>
          </p:cNvPr>
          <p:cNvSpPr/>
          <p:nvPr/>
        </p:nvSpPr>
        <p:spPr bwMode="auto">
          <a:xfrm>
            <a:off x="539933" y="5742871"/>
            <a:ext cx="1310640" cy="33789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41" name="テキスト ボックス 40">
            <a:extLst>
              <a:ext uri="{FF2B5EF4-FFF2-40B4-BE49-F238E27FC236}">
                <a16:creationId xmlns:a16="http://schemas.microsoft.com/office/drawing/2014/main" id="{3F9AF8DC-8758-426C-BDD1-7890E22928E3}"/>
              </a:ext>
            </a:extLst>
          </p:cNvPr>
          <p:cNvSpPr txBox="1"/>
          <p:nvPr/>
        </p:nvSpPr>
        <p:spPr>
          <a:xfrm>
            <a:off x="238974" y="6181279"/>
            <a:ext cx="3441486" cy="1015663"/>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録音ファイルの保存に失敗した場合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［未送信ファイルあり］と表示されます。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共通設定の再送間隔で保存を行い、再送が完了しますと表示が消えます。</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A415EECA-32A5-483B-8BF6-0857031D25A5}"/>
              </a:ext>
            </a:extLst>
          </p:cNvPr>
          <p:cNvSpPr txBox="1"/>
          <p:nvPr/>
        </p:nvSpPr>
        <p:spPr>
          <a:xfrm>
            <a:off x="105244" y="947688"/>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●自動録音モード時</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E1CE7094-FE73-4A1A-BC12-41360F4B80E1}"/>
              </a:ext>
            </a:extLst>
          </p:cNvPr>
          <p:cNvSpPr txBox="1"/>
          <p:nvPr/>
        </p:nvSpPr>
        <p:spPr>
          <a:xfrm>
            <a:off x="166922" y="4067891"/>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●手動録音モード時</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043D2F1F-500C-4A03-99A4-C19067D68105}"/>
              </a:ext>
            </a:extLst>
          </p:cNvPr>
          <p:cNvPicPr>
            <a:picLocks noChangeAspect="1"/>
          </p:cNvPicPr>
          <p:nvPr/>
        </p:nvPicPr>
        <p:blipFill>
          <a:blip r:embed="rId4"/>
          <a:stretch>
            <a:fillRect/>
          </a:stretch>
        </p:blipFill>
        <p:spPr>
          <a:xfrm>
            <a:off x="3562730" y="4282211"/>
            <a:ext cx="3087811" cy="1830826"/>
          </a:xfrm>
          <a:prstGeom prst="rect">
            <a:avLst/>
          </a:prstGeom>
        </p:spPr>
      </p:pic>
      <p:pic>
        <p:nvPicPr>
          <p:cNvPr id="13" name="図 12">
            <a:extLst>
              <a:ext uri="{FF2B5EF4-FFF2-40B4-BE49-F238E27FC236}">
                <a16:creationId xmlns:a16="http://schemas.microsoft.com/office/drawing/2014/main" id="{2DA3C238-0EB8-4E29-86D4-A33C61676A13}"/>
              </a:ext>
            </a:extLst>
          </p:cNvPr>
          <p:cNvPicPr>
            <a:picLocks noChangeAspect="1"/>
          </p:cNvPicPr>
          <p:nvPr/>
        </p:nvPicPr>
        <p:blipFill>
          <a:blip r:embed="rId5"/>
          <a:stretch>
            <a:fillRect/>
          </a:stretch>
        </p:blipFill>
        <p:spPr>
          <a:xfrm>
            <a:off x="3491181" y="1226847"/>
            <a:ext cx="3127845" cy="1861483"/>
          </a:xfrm>
          <a:prstGeom prst="rect">
            <a:avLst/>
          </a:prstGeom>
        </p:spPr>
      </p:pic>
      <p:sp>
        <p:nvSpPr>
          <p:cNvPr id="47" name="テキスト ボックス 46">
            <a:extLst>
              <a:ext uri="{FF2B5EF4-FFF2-40B4-BE49-F238E27FC236}">
                <a16:creationId xmlns:a16="http://schemas.microsoft.com/office/drawing/2014/main" id="{3F5FF111-1EB2-48EB-9E2C-F20B6A6786BF}"/>
              </a:ext>
            </a:extLst>
          </p:cNvPr>
          <p:cNvSpPr txBox="1"/>
          <p:nvPr/>
        </p:nvSpPr>
        <p:spPr>
          <a:xfrm>
            <a:off x="3453657" y="946403"/>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●自動録音モード時</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518ED89C-7196-4FAB-9865-1B16A10C4C4F}"/>
              </a:ext>
            </a:extLst>
          </p:cNvPr>
          <p:cNvSpPr txBox="1"/>
          <p:nvPr/>
        </p:nvSpPr>
        <p:spPr>
          <a:xfrm>
            <a:off x="3515335" y="4066606"/>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●手動録音モード時</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551747A8-A3F0-4A0B-8523-45D2D8C2FA28}"/>
              </a:ext>
            </a:extLst>
          </p:cNvPr>
          <p:cNvSpPr txBox="1"/>
          <p:nvPr/>
        </p:nvSpPr>
        <p:spPr>
          <a:xfrm>
            <a:off x="3546653" y="3143929"/>
            <a:ext cx="3323756" cy="861774"/>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録音ファイルの保存に失敗した場合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［未送信ファイルあり］と表示されます。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［未送信ファイル送信］ボタンを押しますと、再送を開始します。再送が完了しますと、表示が消え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［未送信ファイル送信］ボタンが不活性になります。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0" name="四角形: 角を丸くする 49">
            <a:extLst>
              <a:ext uri="{FF2B5EF4-FFF2-40B4-BE49-F238E27FC236}">
                <a16:creationId xmlns:a16="http://schemas.microsoft.com/office/drawing/2014/main" id="{2541BE3A-5E6A-43EE-A530-1728ADBC1A0B}"/>
              </a:ext>
            </a:extLst>
          </p:cNvPr>
          <p:cNvSpPr/>
          <p:nvPr/>
        </p:nvSpPr>
        <p:spPr bwMode="auto">
          <a:xfrm>
            <a:off x="3780755" y="2709788"/>
            <a:ext cx="1310640" cy="33789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1" name="四角形: 角を丸くする 50">
            <a:extLst>
              <a:ext uri="{FF2B5EF4-FFF2-40B4-BE49-F238E27FC236}">
                <a16:creationId xmlns:a16="http://schemas.microsoft.com/office/drawing/2014/main" id="{65CC349F-F9BB-40CA-A6BA-145050401587}"/>
              </a:ext>
            </a:extLst>
          </p:cNvPr>
          <p:cNvSpPr/>
          <p:nvPr/>
        </p:nvSpPr>
        <p:spPr bwMode="auto">
          <a:xfrm>
            <a:off x="5122786" y="2706891"/>
            <a:ext cx="1310640" cy="33789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2" name="四角形: 角を丸くする 51">
            <a:extLst>
              <a:ext uri="{FF2B5EF4-FFF2-40B4-BE49-F238E27FC236}">
                <a16:creationId xmlns:a16="http://schemas.microsoft.com/office/drawing/2014/main" id="{B454AE1E-545F-4E9B-B03C-0556244EBF93}"/>
              </a:ext>
            </a:extLst>
          </p:cNvPr>
          <p:cNvSpPr/>
          <p:nvPr/>
        </p:nvSpPr>
        <p:spPr bwMode="auto">
          <a:xfrm>
            <a:off x="3856955" y="5750272"/>
            <a:ext cx="1310640" cy="33789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3" name="四角形: 角を丸くする 52">
            <a:extLst>
              <a:ext uri="{FF2B5EF4-FFF2-40B4-BE49-F238E27FC236}">
                <a16:creationId xmlns:a16="http://schemas.microsoft.com/office/drawing/2014/main" id="{D9C97DFA-6211-493D-BF83-EB134FEDEBB6}"/>
              </a:ext>
            </a:extLst>
          </p:cNvPr>
          <p:cNvSpPr/>
          <p:nvPr/>
        </p:nvSpPr>
        <p:spPr bwMode="auto">
          <a:xfrm>
            <a:off x="5198986" y="5747375"/>
            <a:ext cx="1310640" cy="33789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4" name="テキスト ボックス 53">
            <a:extLst>
              <a:ext uri="{FF2B5EF4-FFF2-40B4-BE49-F238E27FC236}">
                <a16:creationId xmlns:a16="http://schemas.microsoft.com/office/drawing/2014/main" id="{59093F45-9F8F-4DFC-9234-C720809A6A6A}"/>
              </a:ext>
            </a:extLst>
          </p:cNvPr>
          <p:cNvSpPr txBox="1"/>
          <p:nvPr/>
        </p:nvSpPr>
        <p:spPr>
          <a:xfrm>
            <a:off x="3520843" y="6181279"/>
            <a:ext cx="3323756" cy="861774"/>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録音ファイルの保存に失敗した場合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［未送信ファイルあり］と表示されます。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［未送信ファイル送信］ボタンを押しますと、再送を開始します。再送が完了しますと、表示が消え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［未送信ファイル送信］ボタンが不活性になります。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76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DA56909-C423-4CC8-91B8-41AC2EDB77A0}"/>
              </a:ext>
            </a:extLst>
          </p:cNvPr>
          <p:cNvPicPr>
            <a:picLocks noChangeAspect="1"/>
          </p:cNvPicPr>
          <p:nvPr/>
        </p:nvPicPr>
        <p:blipFill>
          <a:blip r:embed="rId2"/>
          <a:stretch>
            <a:fillRect/>
          </a:stretch>
        </p:blipFill>
        <p:spPr>
          <a:xfrm>
            <a:off x="379868" y="2102806"/>
            <a:ext cx="6205648" cy="3204585"/>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再生画面：操作方法①</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00910" y="797965"/>
            <a:ext cx="6645433" cy="276999"/>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◆メイン画面説明</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age.-17</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フリーフォーム 40">
            <a:extLst>
              <a:ext uri="{FF2B5EF4-FFF2-40B4-BE49-F238E27FC236}">
                <a16:creationId xmlns:a16="http://schemas.microsoft.com/office/drawing/2014/main" id="{7CF4E959-BD0C-425D-8E01-6D953A51B2DB}"/>
              </a:ext>
            </a:extLst>
          </p:cNvPr>
          <p:cNvSpPr/>
          <p:nvPr/>
        </p:nvSpPr>
        <p:spPr bwMode="auto">
          <a:xfrm flipV="1">
            <a:off x="943314" y="1461635"/>
            <a:ext cx="388861" cy="877257"/>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2CC7027-FEAB-4E17-86F2-C8F42143BF2B}"/>
              </a:ext>
            </a:extLst>
          </p:cNvPr>
          <p:cNvSpPr/>
          <p:nvPr/>
        </p:nvSpPr>
        <p:spPr bwMode="auto">
          <a:xfrm>
            <a:off x="518132" y="2342795"/>
            <a:ext cx="1140597" cy="793596"/>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2" name="テキスト ボックス 31">
            <a:extLst>
              <a:ext uri="{FF2B5EF4-FFF2-40B4-BE49-F238E27FC236}">
                <a16:creationId xmlns:a16="http://schemas.microsoft.com/office/drawing/2014/main" id="{64D8A5EB-597E-4FC1-9E7D-C339E0F7A828}"/>
              </a:ext>
            </a:extLst>
          </p:cNvPr>
          <p:cNvSpPr txBox="1"/>
          <p:nvPr/>
        </p:nvSpPr>
        <p:spPr>
          <a:xfrm>
            <a:off x="1332175" y="1388450"/>
            <a:ext cx="3615648"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検索したいキーワードを入力します（</a:t>
            </a:r>
            <a:r>
              <a:rPr lang="en-US" altLang="ja-JP" sz="1000" dirty="0">
                <a:solidFill>
                  <a:schemeClr val="tx1"/>
                </a:solidFill>
                <a:latin typeface="メイリオ" panose="020B0604030504040204" pitchFamily="50" charset="-128"/>
                <a:ea typeface="メイリオ" panose="020B0604030504040204" pitchFamily="50" charset="-128"/>
              </a:rPr>
              <a:t>AND</a:t>
            </a:r>
            <a:r>
              <a:rPr lang="ja-JP" altLang="en-US" sz="1000" dirty="0">
                <a:solidFill>
                  <a:schemeClr val="tx1"/>
                </a:solidFill>
                <a:latin typeface="メイリオ" panose="020B0604030504040204" pitchFamily="50" charset="-128"/>
                <a:ea typeface="メイリオ" panose="020B0604030504040204" pitchFamily="50" charset="-128"/>
              </a:rPr>
              <a:t>条件です）。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CE0E1F0A-CCEF-4884-BA98-05E8AB3EF465}"/>
              </a:ext>
            </a:extLst>
          </p:cNvPr>
          <p:cNvSpPr txBox="1"/>
          <p:nvPr/>
        </p:nvSpPr>
        <p:spPr>
          <a:xfrm>
            <a:off x="824953" y="1196406"/>
            <a:ext cx="5690958" cy="246221"/>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検索開始</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ボタン：検索項目に入力した条件で保存された通話録音ファイルを検索します。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2662C1A1-97CB-468D-A1B4-2DBBFE83A007}"/>
              </a:ext>
            </a:extLst>
          </p:cNvPr>
          <p:cNvSpPr/>
          <p:nvPr/>
        </p:nvSpPr>
        <p:spPr bwMode="auto">
          <a:xfrm>
            <a:off x="379868" y="3165408"/>
            <a:ext cx="457200" cy="14945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6" name="フリーフォーム 40">
            <a:extLst>
              <a:ext uri="{FF2B5EF4-FFF2-40B4-BE49-F238E27FC236}">
                <a16:creationId xmlns:a16="http://schemas.microsoft.com/office/drawing/2014/main" id="{E54E940D-61F2-426F-B915-709438FB6D14}"/>
              </a:ext>
            </a:extLst>
          </p:cNvPr>
          <p:cNvSpPr/>
          <p:nvPr/>
        </p:nvSpPr>
        <p:spPr bwMode="auto">
          <a:xfrm flipV="1">
            <a:off x="458482" y="1325537"/>
            <a:ext cx="333955" cy="1839869"/>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8B9F9A89-A8C4-49AF-BDC4-F98C59DCA7A5}"/>
              </a:ext>
            </a:extLst>
          </p:cNvPr>
          <p:cNvSpPr txBox="1"/>
          <p:nvPr/>
        </p:nvSpPr>
        <p:spPr>
          <a:xfrm>
            <a:off x="1871913" y="1597853"/>
            <a:ext cx="4643998"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下記項目毎に昇順で表示されます。（初期表示：日付、時間で昇順）</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日付</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時間</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自局番号</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相手番号</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卓番号</a:t>
            </a:r>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呼</a:t>
            </a:r>
            <a:r>
              <a:rPr lang="en-US" altLang="ja-JP" sz="1000" dirty="0">
                <a:solidFill>
                  <a:schemeClr val="tx1"/>
                </a:solidFill>
                <a:latin typeface="メイリオ" panose="020B0604030504040204" pitchFamily="50" charset="-128"/>
                <a:ea typeface="メイリオ" panose="020B0604030504040204" pitchFamily="50" charset="-128"/>
              </a:rPr>
              <a:t>ID] [</a:t>
            </a:r>
            <a:r>
              <a:rPr lang="ja-JP" altLang="en-US" sz="1000" dirty="0">
                <a:solidFill>
                  <a:schemeClr val="tx1"/>
                </a:solidFill>
                <a:latin typeface="メイリオ" panose="020B0604030504040204" pitchFamily="50" charset="-128"/>
                <a:ea typeface="メイリオ" panose="020B0604030504040204" pitchFamily="50" charset="-128"/>
              </a:rPr>
              <a:t>通話換算時間</a:t>
            </a:r>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サイズ</a:t>
            </a:r>
            <a:r>
              <a:rPr lang="en-US" altLang="ja-JP" sz="1000" dirty="0">
                <a:solidFill>
                  <a:schemeClr val="tx1"/>
                </a:solidFill>
                <a:latin typeface="メイリオ" panose="020B0604030504040204" pitchFamily="50" charset="-128"/>
                <a:ea typeface="メイリオ" panose="020B0604030504040204" pitchFamily="50" charset="-128"/>
              </a:rPr>
              <a:t>] </a:t>
            </a: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保存策フォルダ名</a:t>
            </a:r>
            <a:r>
              <a:rPr lang="en-US" altLang="ja-JP" sz="10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ファイル名</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38" name="フリーフォーム 40">
            <a:extLst>
              <a:ext uri="{FF2B5EF4-FFF2-40B4-BE49-F238E27FC236}">
                <a16:creationId xmlns:a16="http://schemas.microsoft.com/office/drawing/2014/main" id="{75031FEC-80BC-4FDB-9B44-AE7CC0D27A3A}"/>
              </a:ext>
            </a:extLst>
          </p:cNvPr>
          <p:cNvSpPr/>
          <p:nvPr/>
        </p:nvSpPr>
        <p:spPr bwMode="auto">
          <a:xfrm flipV="1">
            <a:off x="1621681" y="1685342"/>
            <a:ext cx="333955" cy="570223"/>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50" name="フリーフォーム 44">
            <a:extLst>
              <a:ext uri="{FF2B5EF4-FFF2-40B4-BE49-F238E27FC236}">
                <a16:creationId xmlns:a16="http://schemas.microsoft.com/office/drawing/2014/main" id="{392653CE-4A2E-4F42-B62F-14EB089C440F}"/>
              </a:ext>
            </a:extLst>
          </p:cNvPr>
          <p:cNvSpPr/>
          <p:nvPr/>
        </p:nvSpPr>
        <p:spPr bwMode="auto">
          <a:xfrm>
            <a:off x="1545578" y="3391557"/>
            <a:ext cx="333955" cy="2249080"/>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41E82BA9-6FFD-44BA-96E8-5663E2E7FD23}"/>
              </a:ext>
            </a:extLst>
          </p:cNvPr>
          <p:cNvSpPr txBox="1"/>
          <p:nvPr/>
        </p:nvSpPr>
        <p:spPr>
          <a:xfrm>
            <a:off x="1879533" y="5527754"/>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選択した録音ファイルが表示されます。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2" name="フリーフォーム 44">
            <a:extLst>
              <a:ext uri="{FF2B5EF4-FFF2-40B4-BE49-F238E27FC236}">
                <a16:creationId xmlns:a16="http://schemas.microsoft.com/office/drawing/2014/main" id="{71824CA4-4B6C-4954-BE11-FA26F5F76CA8}"/>
              </a:ext>
            </a:extLst>
          </p:cNvPr>
          <p:cNvSpPr/>
          <p:nvPr/>
        </p:nvSpPr>
        <p:spPr bwMode="auto">
          <a:xfrm>
            <a:off x="1454703" y="4094045"/>
            <a:ext cx="333955" cy="1703970"/>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D9D636D4-7DA7-4E77-BFF6-3CBA8464FAAF}"/>
              </a:ext>
            </a:extLst>
          </p:cNvPr>
          <p:cNvSpPr txBox="1"/>
          <p:nvPr/>
        </p:nvSpPr>
        <p:spPr>
          <a:xfrm>
            <a:off x="1788658" y="5706711"/>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再生する録音ファイルが表示されます。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54" name="フリーフォーム 44">
            <a:extLst>
              <a:ext uri="{FF2B5EF4-FFF2-40B4-BE49-F238E27FC236}">
                <a16:creationId xmlns:a16="http://schemas.microsoft.com/office/drawing/2014/main" id="{96921C87-C093-4BDA-AA83-0762DB557A6B}"/>
              </a:ext>
            </a:extLst>
          </p:cNvPr>
          <p:cNvSpPr/>
          <p:nvPr/>
        </p:nvSpPr>
        <p:spPr bwMode="auto">
          <a:xfrm>
            <a:off x="1247680" y="3840613"/>
            <a:ext cx="333955" cy="2112319"/>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49E4E4C4-0452-44CD-9085-293E026C246F}"/>
              </a:ext>
            </a:extLst>
          </p:cNvPr>
          <p:cNvSpPr txBox="1"/>
          <p:nvPr/>
        </p:nvSpPr>
        <p:spPr>
          <a:xfrm>
            <a:off x="1574015" y="5864090"/>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再生インジケーター</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77F03F38-5236-4117-954E-9FA10C8C26FC}"/>
              </a:ext>
            </a:extLst>
          </p:cNvPr>
          <p:cNvSpPr/>
          <p:nvPr/>
        </p:nvSpPr>
        <p:spPr bwMode="auto">
          <a:xfrm>
            <a:off x="410240" y="4099441"/>
            <a:ext cx="967369" cy="359248"/>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2" name="四角形: 角を丸くする 21">
            <a:extLst>
              <a:ext uri="{FF2B5EF4-FFF2-40B4-BE49-F238E27FC236}">
                <a16:creationId xmlns:a16="http://schemas.microsoft.com/office/drawing/2014/main" id="{DD1CC656-CDA2-4841-A31D-D8BB8B8CD856}"/>
              </a:ext>
            </a:extLst>
          </p:cNvPr>
          <p:cNvSpPr/>
          <p:nvPr/>
        </p:nvSpPr>
        <p:spPr bwMode="auto">
          <a:xfrm>
            <a:off x="407691" y="4492329"/>
            <a:ext cx="1014695" cy="272156"/>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3" name="フリーフォーム 44">
            <a:extLst>
              <a:ext uri="{FF2B5EF4-FFF2-40B4-BE49-F238E27FC236}">
                <a16:creationId xmlns:a16="http://schemas.microsoft.com/office/drawing/2014/main" id="{6FF0A799-8EB3-4EE9-96A3-EC56B99B405F}"/>
              </a:ext>
            </a:extLst>
          </p:cNvPr>
          <p:cNvSpPr/>
          <p:nvPr/>
        </p:nvSpPr>
        <p:spPr bwMode="auto">
          <a:xfrm>
            <a:off x="1088432" y="4458689"/>
            <a:ext cx="333955" cy="1687239"/>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24" name="フリーフォーム 44">
            <a:extLst>
              <a:ext uri="{FF2B5EF4-FFF2-40B4-BE49-F238E27FC236}">
                <a16:creationId xmlns:a16="http://schemas.microsoft.com/office/drawing/2014/main" id="{F5C64CC0-EB3D-42E4-971F-E03ED93E27CA}"/>
              </a:ext>
            </a:extLst>
          </p:cNvPr>
          <p:cNvSpPr/>
          <p:nvPr/>
        </p:nvSpPr>
        <p:spPr bwMode="auto">
          <a:xfrm>
            <a:off x="921454" y="4764485"/>
            <a:ext cx="333955" cy="2303139"/>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CB9BA85-946D-435B-980B-F5A7264E07FC}"/>
              </a:ext>
            </a:extLst>
          </p:cNvPr>
          <p:cNvSpPr txBox="1"/>
          <p:nvPr/>
        </p:nvSpPr>
        <p:spPr>
          <a:xfrm>
            <a:off x="1422386" y="6064460"/>
            <a:ext cx="5260353" cy="861774"/>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再生開始位置　　　　　　　：再生を開始する位置を設定します。</a:t>
            </a:r>
            <a:r>
              <a:rPr lang="en-US" altLang="ja-JP" sz="1000" dirty="0">
                <a:solidFill>
                  <a:schemeClr val="tx1"/>
                </a:solidFill>
                <a:latin typeface="メイリオ" panose="020B0604030504040204" pitchFamily="50" charset="-128"/>
                <a:ea typeface="メイリオ" panose="020B0604030504040204" pitchFamily="50" charset="-128"/>
              </a:rPr>
              <a:t>0~60</a:t>
            </a:r>
            <a:r>
              <a:rPr lang="ja-JP" altLang="en-US" sz="1000" dirty="0">
                <a:solidFill>
                  <a:schemeClr val="tx1"/>
                </a:solidFill>
                <a:latin typeface="メイリオ" panose="020B0604030504040204" pitchFamily="50" charset="-128"/>
                <a:ea typeface="メイリオ" panose="020B0604030504040204" pitchFamily="50" charset="-128"/>
              </a:rPr>
              <a:t>秒で設定可能</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再生、一時停止、停止ボタン：選択した録音ファイルを再生、一時停止、停止します。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早送りボタン　　　　　　　：</a:t>
            </a:r>
            <a:r>
              <a:rPr lang="en-US" altLang="ja-JP" sz="1000" dirty="0">
                <a:solidFill>
                  <a:schemeClr val="tx1"/>
                </a:solidFill>
                <a:latin typeface="メイリオ" panose="020B0604030504040204" pitchFamily="50" charset="-128"/>
                <a:ea typeface="メイリオ" panose="020B0604030504040204" pitchFamily="50" charset="-128"/>
              </a:rPr>
              <a:t>1.2~3.0</a:t>
            </a:r>
            <a:r>
              <a:rPr lang="ja-JP" altLang="en-US" sz="1000" dirty="0">
                <a:solidFill>
                  <a:schemeClr val="tx1"/>
                </a:solidFill>
                <a:latin typeface="メイリオ" panose="020B0604030504040204" pitchFamily="50" charset="-128"/>
                <a:ea typeface="メイリオ" panose="020B0604030504040204" pitchFamily="50" charset="-128"/>
              </a:rPr>
              <a:t>倍速で再生可能です。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一時停止後に押しますと、</a:t>
            </a:r>
            <a:r>
              <a:rPr lang="en-US" altLang="ja-JP" sz="1000" dirty="0">
                <a:solidFill>
                  <a:schemeClr val="tx1"/>
                </a:solidFill>
                <a:latin typeface="メイリオ" panose="020B0604030504040204" pitchFamily="50" charset="-128"/>
                <a:ea typeface="メイリオ" panose="020B0604030504040204" pitchFamily="50" charset="-128"/>
              </a:rPr>
              <a:t>0.6~0.9</a:t>
            </a:r>
            <a:r>
              <a:rPr lang="ja-JP" altLang="en-US" sz="1000" dirty="0">
                <a:solidFill>
                  <a:schemeClr val="tx1"/>
                </a:solidFill>
                <a:latin typeface="メイリオ" panose="020B0604030504040204" pitchFamily="50" charset="-128"/>
                <a:ea typeface="メイリオ" panose="020B0604030504040204" pitchFamily="50" charset="-128"/>
              </a:rPr>
              <a:t>倍速でスロー再生</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可能です。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DEFD9E0D-C836-463A-B81B-A56F886A7816}"/>
              </a:ext>
            </a:extLst>
          </p:cNvPr>
          <p:cNvSpPr txBox="1"/>
          <p:nvPr/>
        </p:nvSpPr>
        <p:spPr>
          <a:xfrm>
            <a:off x="1325163" y="7005604"/>
            <a:ext cx="5260353"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連続再生を有効にする：チェックしますと、選択した録音ファイルから順に再生します。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開始位置　　　　　　：再生を開始する位置を設定します。</a:t>
            </a:r>
            <a:r>
              <a:rPr lang="en-US" altLang="ja-JP" sz="1000" dirty="0">
                <a:solidFill>
                  <a:schemeClr val="tx1"/>
                </a:solidFill>
                <a:latin typeface="メイリオ" panose="020B0604030504040204" pitchFamily="50" charset="-128"/>
                <a:ea typeface="メイリオ" panose="020B0604030504040204" pitchFamily="50" charset="-128"/>
              </a:rPr>
              <a:t>0~60</a:t>
            </a:r>
            <a:r>
              <a:rPr lang="ja-JP" altLang="en-US" sz="1000" dirty="0">
                <a:solidFill>
                  <a:schemeClr val="tx1"/>
                </a:solidFill>
                <a:latin typeface="メイリオ" panose="020B0604030504040204" pitchFamily="50" charset="-128"/>
                <a:ea typeface="メイリオ" panose="020B0604030504040204" pitchFamily="50" charset="-128"/>
              </a:rPr>
              <a:t>秒で設定可能</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再生時間　　　　　　：再生する時間を設定します。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C524A197-751B-4C8F-A127-0ADCC22D2962}"/>
              </a:ext>
            </a:extLst>
          </p:cNvPr>
          <p:cNvSpPr/>
          <p:nvPr/>
        </p:nvSpPr>
        <p:spPr bwMode="auto">
          <a:xfrm>
            <a:off x="407691" y="5161745"/>
            <a:ext cx="1241478" cy="162881"/>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1" name="フリーフォーム 44">
            <a:extLst>
              <a:ext uri="{FF2B5EF4-FFF2-40B4-BE49-F238E27FC236}">
                <a16:creationId xmlns:a16="http://schemas.microsoft.com/office/drawing/2014/main" id="{72A2D003-8925-4172-A228-7B976005C39A}"/>
              </a:ext>
            </a:extLst>
          </p:cNvPr>
          <p:cNvSpPr/>
          <p:nvPr/>
        </p:nvSpPr>
        <p:spPr bwMode="auto">
          <a:xfrm>
            <a:off x="761640" y="4981940"/>
            <a:ext cx="333955" cy="2621261"/>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5D207DE1-B171-44F5-86E4-2953107D3FB1}"/>
              </a:ext>
            </a:extLst>
          </p:cNvPr>
          <p:cNvSpPr/>
          <p:nvPr/>
        </p:nvSpPr>
        <p:spPr bwMode="auto">
          <a:xfrm>
            <a:off x="402463" y="4783148"/>
            <a:ext cx="1128327" cy="198793"/>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5" name="テキスト ボックス 34">
            <a:extLst>
              <a:ext uri="{FF2B5EF4-FFF2-40B4-BE49-F238E27FC236}">
                <a16:creationId xmlns:a16="http://schemas.microsoft.com/office/drawing/2014/main" id="{AE0C8F1C-E21B-471A-A0D3-6E5F5C2E7A21}"/>
              </a:ext>
            </a:extLst>
          </p:cNvPr>
          <p:cNvSpPr txBox="1"/>
          <p:nvPr/>
        </p:nvSpPr>
        <p:spPr>
          <a:xfrm>
            <a:off x="1102884" y="7515801"/>
            <a:ext cx="5413027"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再生デバイス：再生するデバイスを一時的に変更する場合、プルダウンから選択します。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9" name="フリーフォーム 44">
            <a:extLst>
              <a:ext uri="{FF2B5EF4-FFF2-40B4-BE49-F238E27FC236}">
                <a16:creationId xmlns:a16="http://schemas.microsoft.com/office/drawing/2014/main" id="{B92CCF31-037F-4F3E-B2A8-AA9BC2E24D45}"/>
              </a:ext>
            </a:extLst>
          </p:cNvPr>
          <p:cNvSpPr/>
          <p:nvPr/>
        </p:nvSpPr>
        <p:spPr bwMode="auto">
          <a:xfrm>
            <a:off x="594095" y="5336407"/>
            <a:ext cx="333955" cy="2482055"/>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01988EB-F474-4C18-9066-CBFA4A0C476E}"/>
              </a:ext>
            </a:extLst>
          </p:cNvPr>
          <p:cNvSpPr txBox="1"/>
          <p:nvPr/>
        </p:nvSpPr>
        <p:spPr>
          <a:xfrm>
            <a:off x="943314" y="7744685"/>
            <a:ext cx="5143634"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検索リストの作成：検索リストを</a:t>
            </a:r>
            <a:r>
              <a:rPr lang="en-US" altLang="ja-JP" sz="1000" dirty="0">
                <a:solidFill>
                  <a:schemeClr val="tx1"/>
                </a:solidFill>
                <a:latin typeface="メイリオ" panose="020B0604030504040204" pitchFamily="50" charset="-128"/>
                <a:ea typeface="メイリオ" panose="020B0604030504040204" pitchFamily="50" charset="-128"/>
              </a:rPr>
              <a:t>CSV</a:t>
            </a:r>
            <a:r>
              <a:rPr lang="ja-JP" altLang="en-US" sz="1000" dirty="0">
                <a:solidFill>
                  <a:schemeClr val="tx1"/>
                </a:solidFill>
                <a:latin typeface="メイリオ" panose="020B0604030504040204" pitchFamily="50" charset="-128"/>
                <a:ea typeface="メイリオ" panose="020B0604030504040204" pitchFamily="50" charset="-128"/>
              </a:rPr>
              <a:t>形式で出力します。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オプション　　　：検索条件の設定などを行います。</a:t>
            </a:r>
            <a:r>
              <a:rPr lang="en-US" altLang="ja-JP" sz="1000" dirty="0">
                <a:solidFill>
                  <a:schemeClr val="tx1"/>
                </a:solidFill>
                <a:latin typeface="メイリオ" panose="020B0604030504040204" pitchFamily="50" charset="-128"/>
                <a:ea typeface="メイリオ" panose="020B0604030504040204" pitchFamily="50" charset="-128"/>
              </a:rPr>
              <a:t>P.18</a:t>
            </a:r>
            <a:r>
              <a:rPr lang="ja-JP" altLang="en-US" sz="1000" dirty="0">
                <a:solidFill>
                  <a:schemeClr val="tx1"/>
                </a:solidFill>
                <a:latin typeface="メイリオ" panose="020B0604030504040204" pitchFamily="50" charset="-128"/>
                <a:ea typeface="メイリオ" panose="020B0604030504040204" pitchFamily="50" charset="-128"/>
              </a:rPr>
              <a:t>［オプション画面説明］を参照してください。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1" name="四角形: 角を丸くする 40">
            <a:extLst>
              <a:ext uri="{FF2B5EF4-FFF2-40B4-BE49-F238E27FC236}">
                <a16:creationId xmlns:a16="http://schemas.microsoft.com/office/drawing/2014/main" id="{A4ABD3BF-9EF5-4C41-AA00-BAAED09E27EE}"/>
              </a:ext>
            </a:extLst>
          </p:cNvPr>
          <p:cNvSpPr/>
          <p:nvPr/>
        </p:nvSpPr>
        <p:spPr bwMode="auto">
          <a:xfrm>
            <a:off x="6049981" y="5171181"/>
            <a:ext cx="523939" cy="138205"/>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42" name="フリーフォーム 44">
            <a:extLst>
              <a:ext uri="{FF2B5EF4-FFF2-40B4-BE49-F238E27FC236}">
                <a16:creationId xmlns:a16="http://schemas.microsoft.com/office/drawing/2014/main" id="{3F675B25-2615-4C8F-89FE-67B438BB8511}"/>
              </a:ext>
            </a:extLst>
          </p:cNvPr>
          <p:cNvSpPr/>
          <p:nvPr/>
        </p:nvSpPr>
        <p:spPr bwMode="auto">
          <a:xfrm flipH="1">
            <a:off x="6013666" y="5332633"/>
            <a:ext cx="250239" cy="154134"/>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081C7667-0DAC-4944-B2A7-54A1AE8BB3EA}"/>
              </a:ext>
            </a:extLst>
          </p:cNvPr>
          <p:cNvSpPr txBox="1"/>
          <p:nvPr/>
        </p:nvSpPr>
        <p:spPr>
          <a:xfrm>
            <a:off x="4652345" y="5401087"/>
            <a:ext cx="1434603" cy="246221"/>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Player</a:t>
            </a:r>
            <a:r>
              <a:rPr lang="ja-JP" altLang="en-US" sz="1000" dirty="0">
                <a:solidFill>
                  <a:schemeClr val="tx1"/>
                </a:solidFill>
                <a:latin typeface="メイリオ" panose="020B0604030504040204" pitchFamily="50" charset="-128"/>
                <a:ea typeface="メイリオ" panose="020B0604030504040204" pitchFamily="50" charset="-128"/>
              </a:rPr>
              <a:t>を終了します。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60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再生画面：操作方法②</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93296" y="752043"/>
            <a:ext cx="6645433" cy="276999"/>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◆オプション画面説明</a:t>
            </a:r>
            <a:endParaRPr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age.-18</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a:extLst>
              <a:ext uri="{FF2B5EF4-FFF2-40B4-BE49-F238E27FC236}">
                <a16:creationId xmlns:a16="http://schemas.microsoft.com/office/drawing/2014/main" id="{44F64EBA-EBB1-4DF4-A55D-22719C369FC4}"/>
              </a:ext>
            </a:extLst>
          </p:cNvPr>
          <p:cNvPicPr>
            <a:picLocks noChangeAspect="1"/>
          </p:cNvPicPr>
          <p:nvPr/>
        </p:nvPicPr>
        <p:blipFill>
          <a:blip r:embed="rId2"/>
          <a:stretch>
            <a:fillRect/>
          </a:stretch>
        </p:blipFill>
        <p:spPr>
          <a:xfrm>
            <a:off x="469267" y="1272885"/>
            <a:ext cx="2878165" cy="2293275"/>
          </a:xfrm>
          <a:prstGeom prst="rect">
            <a:avLst/>
          </a:prstGeom>
        </p:spPr>
      </p:pic>
      <p:pic>
        <p:nvPicPr>
          <p:cNvPr id="15" name="図 14">
            <a:extLst>
              <a:ext uri="{FF2B5EF4-FFF2-40B4-BE49-F238E27FC236}">
                <a16:creationId xmlns:a16="http://schemas.microsoft.com/office/drawing/2014/main" id="{295F44AA-5D77-4C76-94A1-6CD38B6F0871}"/>
              </a:ext>
            </a:extLst>
          </p:cNvPr>
          <p:cNvPicPr>
            <a:picLocks noChangeAspect="1"/>
          </p:cNvPicPr>
          <p:nvPr/>
        </p:nvPicPr>
        <p:blipFill>
          <a:blip r:embed="rId3"/>
          <a:stretch>
            <a:fillRect/>
          </a:stretch>
        </p:blipFill>
        <p:spPr>
          <a:xfrm>
            <a:off x="3638817" y="1272885"/>
            <a:ext cx="2877094" cy="2293275"/>
          </a:xfrm>
          <a:prstGeom prst="rect">
            <a:avLst/>
          </a:prstGeom>
        </p:spPr>
      </p:pic>
      <p:sp>
        <p:nvSpPr>
          <p:cNvPr id="44" name="四角形: 角を丸くする 43">
            <a:extLst>
              <a:ext uri="{FF2B5EF4-FFF2-40B4-BE49-F238E27FC236}">
                <a16:creationId xmlns:a16="http://schemas.microsoft.com/office/drawing/2014/main" id="{07F14F92-7DAA-4377-9B5F-5046149DE7B2}"/>
              </a:ext>
            </a:extLst>
          </p:cNvPr>
          <p:cNvSpPr/>
          <p:nvPr/>
        </p:nvSpPr>
        <p:spPr bwMode="auto">
          <a:xfrm>
            <a:off x="586740" y="2141220"/>
            <a:ext cx="1752600" cy="12954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45" name="四角形: 角を丸くする 44">
            <a:extLst>
              <a:ext uri="{FF2B5EF4-FFF2-40B4-BE49-F238E27FC236}">
                <a16:creationId xmlns:a16="http://schemas.microsoft.com/office/drawing/2014/main" id="{E783AFD7-EC87-426C-BBC2-5E8CE6912654}"/>
              </a:ext>
            </a:extLst>
          </p:cNvPr>
          <p:cNvSpPr/>
          <p:nvPr/>
        </p:nvSpPr>
        <p:spPr bwMode="auto">
          <a:xfrm>
            <a:off x="586740" y="2286000"/>
            <a:ext cx="708660" cy="12954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46" name="四角形: 角を丸くする 45">
            <a:extLst>
              <a:ext uri="{FF2B5EF4-FFF2-40B4-BE49-F238E27FC236}">
                <a16:creationId xmlns:a16="http://schemas.microsoft.com/office/drawing/2014/main" id="{88A319BD-E72D-4FCF-B18F-5F9AC4DFBF41}"/>
              </a:ext>
            </a:extLst>
          </p:cNvPr>
          <p:cNvSpPr/>
          <p:nvPr/>
        </p:nvSpPr>
        <p:spPr bwMode="auto">
          <a:xfrm>
            <a:off x="586740" y="2423162"/>
            <a:ext cx="2659380" cy="198117"/>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0" name="フリーフォーム 44">
            <a:extLst>
              <a:ext uri="{FF2B5EF4-FFF2-40B4-BE49-F238E27FC236}">
                <a16:creationId xmlns:a16="http://schemas.microsoft.com/office/drawing/2014/main" id="{4BDC5CB0-F5D3-4FB1-B10A-DA00655481C3}"/>
              </a:ext>
            </a:extLst>
          </p:cNvPr>
          <p:cNvSpPr/>
          <p:nvPr/>
        </p:nvSpPr>
        <p:spPr bwMode="auto">
          <a:xfrm>
            <a:off x="905512" y="2278382"/>
            <a:ext cx="333955" cy="1638300"/>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11" name="フリーフォーム 44">
            <a:extLst>
              <a:ext uri="{FF2B5EF4-FFF2-40B4-BE49-F238E27FC236}">
                <a16:creationId xmlns:a16="http://schemas.microsoft.com/office/drawing/2014/main" id="{EEF659DD-FEC5-4A33-86FD-5E670F52CF67}"/>
              </a:ext>
            </a:extLst>
          </p:cNvPr>
          <p:cNvSpPr/>
          <p:nvPr/>
        </p:nvSpPr>
        <p:spPr bwMode="auto">
          <a:xfrm>
            <a:off x="763186" y="2415540"/>
            <a:ext cx="333955" cy="1904999"/>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12" name="フリーフォーム 44">
            <a:extLst>
              <a:ext uri="{FF2B5EF4-FFF2-40B4-BE49-F238E27FC236}">
                <a16:creationId xmlns:a16="http://schemas.microsoft.com/office/drawing/2014/main" id="{F6FB6D3B-20BB-4E67-9194-A9AFF7FDF9DE}"/>
              </a:ext>
            </a:extLst>
          </p:cNvPr>
          <p:cNvSpPr/>
          <p:nvPr/>
        </p:nvSpPr>
        <p:spPr bwMode="auto">
          <a:xfrm>
            <a:off x="615606" y="2628901"/>
            <a:ext cx="333955" cy="2583180"/>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E9373CD-A796-46C1-B274-C8C7FFA38377}"/>
              </a:ext>
            </a:extLst>
          </p:cNvPr>
          <p:cNvSpPr txBox="1"/>
          <p:nvPr/>
        </p:nvSpPr>
        <p:spPr>
          <a:xfrm>
            <a:off x="1189688" y="3817620"/>
            <a:ext cx="2389125"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検索の表示件数を設定する場合、チェックし件数を設定します。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64B26B9F-FFCB-49F6-98E2-E4D75798FFC9}"/>
              </a:ext>
            </a:extLst>
          </p:cNvPr>
          <p:cNvSpPr txBox="1"/>
          <p:nvPr/>
        </p:nvSpPr>
        <p:spPr>
          <a:xfrm>
            <a:off x="1061471" y="4217720"/>
            <a:ext cx="3099183"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チェックありの場合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すべての録音ファイルが検索の対象になります。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チェックなしの場合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設定した卓番号のみが検索対象になります。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16BF928A-576E-4980-98CE-CE0807226FD2}"/>
              </a:ext>
            </a:extLst>
          </p:cNvPr>
          <p:cNvSpPr txBox="1"/>
          <p:nvPr/>
        </p:nvSpPr>
        <p:spPr>
          <a:xfrm>
            <a:off x="930163" y="5110773"/>
            <a:ext cx="2975295" cy="553998"/>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Player</a:t>
            </a:r>
            <a:r>
              <a:rPr lang="ja-JP" altLang="en-US" sz="1000" dirty="0">
                <a:solidFill>
                  <a:schemeClr val="tx1"/>
                </a:solidFill>
                <a:latin typeface="メイリオ" panose="020B0604030504040204" pitchFamily="50" charset="-128"/>
                <a:ea typeface="メイリオ" panose="020B0604030504040204" pitchFamily="50" charset="-128"/>
              </a:rPr>
              <a:t>のみの場合、検索・再生対象の音声保存先フォルダを指定します。</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E1485A4D-F41B-485A-B152-EA6697EDD7FB}"/>
              </a:ext>
            </a:extLst>
          </p:cNvPr>
          <p:cNvSpPr/>
          <p:nvPr/>
        </p:nvSpPr>
        <p:spPr bwMode="auto">
          <a:xfrm>
            <a:off x="3749040" y="1991674"/>
            <a:ext cx="1805940" cy="186798"/>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9" name="フリーフォーム 44">
            <a:extLst>
              <a:ext uri="{FF2B5EF4-FFF2-40B4-BE49-F238E27FC236}">
                <a16:creationId xmlns:a16="http://schemas.microsoft.com/office/drawing/2014/main" id="{F2179BDC-27E9-4F44-BF75-B6D83D339554}"/>
              </a:ext>
            </a:extLst>
          </p:cNvPr>
          <p:cNvSpPr/>
          <p:nvPr/>
        </p:nvSpPr>
        <p:spPr bwMode="auto">
          <a:xfrm>
            <a:off x="4240094" y="2179320"/>
            <a:ext cx="333955" cy="1638300"/>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B417522-5228-4EAA-9B60-994AF0BE038C}"/>
              </a:ext>
            </a:extLst>
          </p:cNvPr>
          <p:cNvSpPr txBox="1"/>
          <p:nvPr/>
        </p:nvSpPr>
        <p:spPr>
          <a:xfrm>
            <a:off x="4531420" y="3701325"/>
            <a:ext cx="1953567"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再生デバイスを変更する場合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プルダウンから選択します。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9182B905-7F07-494E-ADCC-F4EEAC8E8DC3}"/>
              </a:ext>
            </a:extLst>
          </p:cNvPr>
          <p:cNvSpPr/>
          <p:nvPr/>
        </p:nvSpPr>
        <p:spPr bwMode="auto">
          <a:xfrm>
            <a:off x="3749039" y="1672056"/>
            <a:ext cx="1805940" cy="186798"/>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3" name="フリーフォーム 44">
            <a:extLst>
              <a:ext uri="{FF2B5EF4-FFF2-40B4-BE49-F238E27FC236}">
                <a16:creationId xmlns:a16="http://schemas.microsoft.com/office/drawing/2014/main" id="{CC11B05E-F1B4-479F-938F-A61FAE3BE271}"/>
              </a:ext>
            </a:extLst>
          </p:cNvPr>
          <p:cNvSpPr/>
          <p:nvPr/>
        </p:nvSpPr>
        <p:spPr bwMode="auto">
          <a:xfrm>
            <a:off x="4086955" y="1858854"/>
            <a:ext cx="333955" cy="2461685"/>
          </a:xfrm>
          <a:custGeom>
            <a:avLst/>
            <a:gdLst>
              <a:gd name="connsiteX0" fmla="*/ 0 w 333955"/>
              <a:gd name="connsiteY0" fmla="*/ 0 h 127220"/>
              <a:gd name="connsiteX1" fmla="*/ 0 w 333955"/>
              <a:gd name="connsiteY1" fmla="*/ 127220 h 127220"/>
              <a:gd name="connsiteX2" fmla="*/ 333955 w 333955"/>
              <a:gd name="connsiteY2" fmla="*/ 127220 h 127220"/>
            </a:gdLst>
            <a:ahLst/>
            <a:cxnLst>
              <a:cxn ang="0">
                <a:pos x="connsiteX0" y="connsiteY0"/>
              </a:cxn>
              <a:cxn ang="0">
                <a:pos x="connsiteX1" y="connsiteY1"/>
              </a:cxn>
              <a:cxn ang="0">
                <a:pos x="connsiteX2" y="connsiteY2"/>
              </a:cxn>
            </a:cxnLst>
            <a:rect l="l" t="t" r="r" b="b"/>
            <a:pathLst>
              <a:path w="333955" h="127220">
                <a:moveTo>
                  <a:pt x="0" y="0"/>
                </a:moveTo>
                <a:lnTo>
                  <a:pt x="0" y="127220"/>
                </a:lnTo>
                <a:lnTo>
                  <a:pt x="333955" y="127220"/>
                </a:lnTo>
              </a:path>
            </a:pathLst>
          </a:custGeom>
          <a:noFill/>
          <a:ln w="15875" algn="ctr">
            <a:solidFill>
              <a:srgbClr val="FF0000"/>
            </a:solidFill>
            <a:round/>
            <a:headEnd type="oval"/>
            <a:tailEnd type="arrow"/>
          </a:ln>
        </p:spPr>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7383FDA-D1FE-4A9E-9489-A673EF849322}"/>
              </a:ext>
            </a:extLst>
          </p:cNvPr>
          <p:cNvSpPr txBox="1"/>
          <p:nvPr/>
        </p:nvSpPr>
        <p:spPr>
          <a:xfrm>
            <a:off x="4420910" y="4217720"/>
            <a:ext cx="2238970" cy="1015663"/>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通話換算時間の計算に使用します。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型番 </a:t>
            </a:r>
            <a:r>
              <a:rPr lang="en-US" altLang="ja-JP" sz="10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SPLOG_Set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共通設定の送信種別が表示されます。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型番 </a:t>
            </a:r>
            <a:r>
              <a:rPr lang="en-US" altLang="ja-JP" sz="10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SPLOG_Play</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変更可能で、送信種別（</a:t>
            </a:r>
            <a:r>
              <a:rPr lang="ja-JP" altLang="en-US" sz="1000" dirty="0">
                <a:solidFill>
                  <a:schemeClr val="tx1"/>
                </a:solidFill>
                <a:latin typeface="メイリオ" panose="020B0604030504040204" pitchFamily="50" charset="-128"/>
                <a:ea typeface="メイリオ" panose="020B0604030504040204" pitchFamily="50" charset="-128"/>
              </a:rPr>
              <a:t>ファイル形式）に合わせて、変更してください。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7272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00885" y="1602247"/>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②画面左下のスタートボタンを右クリックします。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アンインストール手順</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05244" y="692348"/>
            <a:ext cx="3323756" cy="984885"/>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a:t>
            </a:r>
            <a:r>
              <a:rPr lang="en-US" altLang="ja-JP" sz="1200" b="1" dirty="0" err="1">
                <a:solidFill>
                  <a:schemeClr val="tx1"/>
                </a:solidFill>
                <a:latin typeface="メイリオ" panose="020B0604030504040204" pitchFamily="50" charset="-128"/>
                <a:ea typeface="メイリオ" panose="020B0604030504040204" pitchFamily="50" charset="-128"/>
              </a:rPr>
              <a:t>SPRecorder</a:t>
            </a:r>
            <a:r>
              <a:rPr lang="ja-JP" altLang="en-US" sz="1200" b="1" dirty="0">
                <a:solidFill>
                  <a:schemeClr val="tx1"/>
                </a:solidFill>
                <a:latin typeface="メイリオ" panose="020B0604030504040204" pitchFamily="50" charset="-128"/>
                <a:ea typeface="メイリオ" panose="020B0604030504040204" pitchFamily="50" charset="-128"/>
              </a:rPr>
              <a:t>をアンインストールします</a:t>
            </a:r>
            <a:r>
              <a:rPr lang="ja-JP" altLang="en-US" sz="1200" dirty="0">
                <a:solidFill>
                  <a:schemeClr val="tx1"/>
                </a:solidFill>
                <a:latin typeface="メイリオ" panose="020B0604030504040204" pitchFamily="50" charset="-128"/>
                <a:ea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endParaRPr>
          </a:p>
          <a:p>
            <a:endParaRPr lang="en-US" altLang="ja-JP" sz="6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を終了します。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終了方法は、</a:t>
            </a:r>
            <a:r>
              <a:rPr lang="en-US" altLang="ja-JP" sz="1000" dirty="0">
                <a:solidFill>
                  <a:schemeClr val="tx1"/>
                </a:solidFill>
                <a:latin typeface="メイリオ" panose="020B0604030504040204" pitchFamily="50" charset="-128"/>
                <a:ea typeface="メイリオ" panose="020B0604030504040204" pitchFamily="50" charset="-128"/>
              </a:rPr>
              <a:t>P.7</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の起動</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終了方法</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参照してください。　</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117905" y="5456232"/>
            <a:ext cx="3556588"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④「アプリと機能」が開きますので、下の方にスクロール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をクリック後、アンインストールを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クリックします。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101637" y="2467518"/>
            <a:ext cx="3323756"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③「アプリと機能」をクリックします。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age.-19</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522622" y="1914396"/>
            <a:ext cx="2305050" cy="371475"/>
          </a:xfrm>
          <a:prstGeom prst="rect">
            <a:avLst/>
          </a:prstGeom>
        </p:spPr>
      </p:pic>
      <p:pic>
        <p:nvPicPr>
          <p:cNvPr id="28" name="図 27">
            <a:extLst>
              <a:ext uri="{FF2B5EF4-FFF2-40B4-BE49-F238E27FC236}">
                <a16:creationId xmlns:a16="http://schemas.microsoft.com/office/drawing/2014/main" id="{956598EB-A699-44B7-9205-A2DFF6CFB0A7}"/>
              </a:ext>
            </a:extLst>
          </p:cNvPr>
          <p:cNvPicPr>
            <a:picLocks noChangeAspect="1"/>
          </p:cNvPicPr>
          <p:nvPr/>
        </p:nvPicPr>
        <p:blipFill>
          <a:blip r:embed="rId4"/>
          <a:stretch>
            <a:fillRect/>
          </a:stretch>
        </p:blipFill>
        <p:spPr>
          <a:xfrm>
            <a:off x="470922" y="3845908"/>
            <a:ext cx="2657507" cy="1383147"/>
          </a:xfrm>
          <a:prstGeom prst="rect">
            <a:avLst/>
          </a:prstGeom>
        </p:spPr>
      </p:pic>
      <p:pic>
        <p:nvPicPr>
          <p:cNvPr id="46" name="図 45">
            <a:extLst>
              <a:ext uri="{FF2B5EF4-FFF2-40B4-BE49-F238E27FC236}">
                <a16:creationId xmlns:a16="http://schemas.microsoft.com/office/drawing/2014/main" id="{FD5E235A-1F9D-437E-9B53-E3E1F3C0909D}"/>
              </a:ext>
            </a:extLst>
          </p:cNvPr>
          <p:cNvPicPr>
            <a:picLocks noChangeAspect="1"/>
          </p:cNvPicPr>
          <p:nvPr/>
        </p:nvPicPr>
        <p:blipFill>
          <a:blip r:embed="rId5"/>
          <a:stretch>
            <a:fillRect/>
          </a:stretch>
        </p:blipFill>
        <p:spPr>
          <a:xfrm>
            <a:off x="470922" y="2760667"/>
            <a:ext cx="2595343" cy="1025704"/>
          </a:xfrm>
          <a:prstGeom prst="rect">
            <a:avLst/>
          </a:prstGeom>
        </p:spPr>
      </p:pic>
      <p:sp>
        <p:nvSpPr>
          <p:cNvPr id="56" name="テキスト ボックス 55">
            <a:extLst>
              <a:ext uri="{FF2B5EF4-FFF2-40B4-BE49-F238E27FC236}">
                <a16:creationId xmlns:a16="http://schemas.microsoft.com/office/drawing/2014/main" id="{B8E67828-F3B4-494E-9E4B-8451BFDDB3D1}"/>
              </a:ext>
            </a:extLst>
          </p:cNvPr>
          <p:cNvSpPr txBox="1"/>
          <p:nvPr/>
        </p:nvSpPr>
        <p:spPr>
          <a:xfrm>
            <a:off x="3472141" y="2790996"/>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⑥下図が表示されますので、「はい」をクリックして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7" name="右矢印 40">
            <a:extLst>
              <a:ext uri="{FF2B5EF4-FFF2-40B4-BE49-F238E27FC236}">
                <a16:creationId xmlns:a16="http://schemas.microsoft.com/office/drawing/2014/main" id="{DE31BFDB-D6EF-42BD-A04D-049E893532E3}"/>
              </a:ext>
            </a:extLst>
          </p:cNvPr>
          <p:cNvSpPr/>
          <p:nvPr/>
        </p:nvSpPr>
        <p:spPr bwMode="auto">
          <a:xfrm rot="13226379">
            <a:off x="1477554" y="290176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29" name="右矢印 40">
            <a:extLst>
              <a:ext uri="{FF2B5EF4-FFF2-40B4-BE49-F238E27FC236}">
                <a16:creationId xmlns:a16="http://schemas.microsoft.com/office/drawing/2014/main" id="{2976977D-64D7-4077-8D47-7D6311D76C6C}"/>
              </a:ext>
            </a:extLst>
          </p:cNvPr>
          <p:cNvSpPr/>
          <p:nvPr/>
        </p:nvSpPr>
        <p:spPr bwMode="auto">
          <a:xfrm rot="13226379">
            <a:off x="722031" y="213579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1" name="右矢印 40">
            <a:extLst>
              <a:ext uri="{FF2B5EF4-FFF2-40B4-BE49-F238E27FC236}">
                <a16:creationId xmlns:a16="http://schemas.microsoft.com/office/drawing/2014/main" id="{80551277-C9CB-4DE6-89A0-64C32BFAD6C1}"/>
              </a:ext>
            </a:extLst>
          </p:cNvPr>
          <p:cNvSpPr/>
          <p:nvPr/>
        </p:nvSpPr>
        <p:spPr bwMode="auto">
          <a:xfrm rot="13226379">
            <a:off x="4839161" y="243014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36" name="図 35">
            <a:extLst>
              <a:ext uri="{FF2B5EF4-FFF2-40B4-BE49-F238E27FC236}">
                <a16:creationId xmlns:a16="http://schemas.microsoft.com/office/drawing/2014/main" id="{7ED17A21-18C8-4B98-881D-609279D45B95}"/>
              </a:ext>
            </a:extLst>
          </p:cNvPr>
          <p:cNvPicPr>
            <a:picLocks noChangeAspect="1"/>
          </p:cNvPicPr>
          <p:nvPr/>
        </p:nvPicPr>
        <p:blipFill>
          <a:blip r:embed="rId6"/>
          <a:stretch>
            <a:fillRect/>
          </a:stretch>
        </p:blipFill>
        <p:spPr>
          <a:xfrm>
            <a:off x="3674493" y="5699759"/>
            <a:ext cx="2801302" cy="1101457"/>
          </a:xfrm>
          <a:prstGeom prst="rect">
            <a:avLst/>
          </a:prstGeom>
        </p:spPr>
      </p:pic>
      <p:sp>
        <p:nvSpPr>
          <p:cNvPr id="37" name="テキスト ボックス 36">
            <a:extLst>
              <a:ext uri="{FF2B5EF4-FFF2-40B4-BE49-F238E27FC236}">
                <a16:creationId xmlns:a16="http://schemas.microsoft.com/office/drawing/2014/main" id="{D8326AC3-67DA-46E1-9A4E-3E91FC509176}"/>
              </a:ext>
            </a:extLst>
          </p:cNvPr>
          <p:cNvSpPr txBox="1"/>
          <p:nvPr/>
        </p:nvSpPr>
        <p:spPr>
          <a:xfrm>
            <a:off x="3472141" y="5088281"/>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⑦下図が表示されましたら、［はい］をクリックして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39" name="図 38">
            <a:extLst>
              <a:ext uri="{FF2B5EF4-FFF2-40B4-BE49-F238E27FC236}">
                <a16:creationId xmlns:a16="http://schemas.microsoft.com/office/drawing/2014/main" id="{3D2C41EB-9E83-47F4-AF8A-420EF0D0B3CD}"/>
              </a:ext>
            </a:extLst>
          </p:cNvPr>
          <p:cNvPicPr>
            <a:picLocks noChangeAspect="1"/>
          </p:cNvPicPr>
          <p:nvPr/>
        </p:nvPicPr>
        <p:blipFill>
          <a:blip r:embed="rId7"/>
          <a:stretch>
            <a:fillRect/>
          </a:stretch>
        </p:blipFill>
        <p:spPr>
          <a:xfrm>
            <a:off x="3674493" y="7324725"/>
            <a:ext cx="2801302" cy="1217443"/>
          </a:xfrm>
          <a:prstGeom prst="rect">
            <a:avLst/>
          </a:prstGeom>
        </p:spPr>
      </p:pic>
      <p:sp>
        <p:nvSpPr>
          <p:cNvPr id="40" name="テキスト ボックス 39">
            <a:extLst>
              <a:ext uri="{FF2B5EF4-FFF2-40B4-BE49-F238E27FC236}">
                <a16:creationId xmlns:a16="http://schemas.microsoft.com/office/drawing/2014/main" id="{B13C36FC-59FB-4867-AB6C-2EFFF9C00F02}"/>
              </a:ext>
            </a:extLst>
          </p:cNvPr>
          <p:cNvSpPr txBox="1"/>
          <p:nvPr/>
        </p:nvSpPr>
        <p:spPr>
          <a:xfrm>
            <a:off x="3472141" y="6886515"/>
            <a:ext cx="3210599"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⑧下図が表示されましたら、［</a:t>
            </a:r>
            <a:r>
              <a:rPr lang="en-US" altLang="ja-JP" sz="1000" dirty="0">
                <a:solidFill>
                  <a:schemeClr val="tx1"/>
                </a:solidFill>
                <a:latin typeface="メイリオ" panose="020B0604030504040204" pitchFamily="50" charset="-128"/>
                <a:ea typeface="メイリオ" panose="020B0604030504040204" pitchFamily="50" charset="-128"/>
              </a:rPr>
              <a:t>OK</a:t>
            </a:r>
            <a:r>
              <a:rPr lang="ja-JP" altLang="en-US" sz="1000" dirty="0">
                <a:solidFill>
                  <a:schemeClr val="tx1"/>
                </a:solidFill>
                <a:latin typeface="メイリオ" panose="020B0604030504040204" pitchFamily="50" charset="-128"/>
                <a:ea typeface="メイリオ" panose="020B0604030504040204" pitchFamily="50" charset="-128"/>
              </a:rPr>
              <a:t>］をクリックして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3" name="右矢印 40">
            <a:extLst>
              <a:ext uri="{FF2B5EF4-FFF2-40B4-BE49-F238E27FC236}">
                <a16:creationId xmlns:a16="http://schemas.microsoft.com/office/drawing/2014/main" id="{4F27282E-85B9-46A0-9B6F-F3934C45A8EB}"/>
              </a:ext>
            </a:extLst>
          </p:cNvPr>
          <p:cNvSpPr/>
          <p:nvPr/>
        </p:nvSpPr>
        <p:spPr bwMode="auto">
          <a:xfrm rot="13226379">
            <a:off x="5509721" y="6640732"/>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44" name="右矢印 40">
            <a:extLst>
              <a:ext uri="{FF2B5EF4-FFF2-40B4-BE49-F238E27FC236}">
                <a16:creationId xmlns:a16="http://schemas.microsoft.com/office/drawing/2014/main" id="{607BE1F9-F783-417F-A382-C2AC3CEA0C91}"/>
              </a:ext>
            </a:extLst>
          </p:cNvPr>
          <p:cNvSpPr/>
          <p:nvPr/>
        </p:nvSpPr>
        <p:spPr bwMode="auto">
          <a:xfrm rot="13226379">
            <a:off x="5995971" y="838168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6" name="図 5">
            <a:extLst>
              <a:ext uri="{FF2B5EF4-FFF2-40B4-BE49-F238E27FC236}">
                <a16:creationId xmlns:a16="http://schemas.microsoft.com/office/drawing/2014/main" id="{DA5DDBD0-91E0-48A0-9740-30FCD2427404}"/>
              </a:ext>
            </a:extLst>
          </p:cNvPr>
          <p:cNvPicPr>
            <a:picLocks noChangeAspect="1"/>
          </p:cNvPicPr>
          <p:nvPr/>
        </p:nvPicPr>
        <p:blipFill>
          <a:blip r:embed="rId8"/>
          <a:stretch>
            <a:fillRect/>
          </a:stretch>
        </p:blipFill>
        <p:spPr>
          <a:xfrm>
            <a:off x="470922" y="5969996"/>
            <a:ext cx="2686056" cy="1147887"/>
          </a:xfrm>
          <a:prstGeom prst="rect">
            <a:avLst/>
          </a:prstGeom>
        </p:spPr>
      </p:pic>
      <p:sp>
        <p:nvSpPr>
          <p:cNvPr id="26" name="右矢印 40">
            <a:extLst>
              <a:ext uri="{FF2B5EF4-FFF2-40B4-BE49-F238E27FC236}">
                <a16:creationId xmlns:a16="http://schemas.microsoft.com/office/drawing/2014/main" id="{7347081E-8FC6-476F-B666-6C69FCFE6354}"/>
              </a:ext>
            </a:extLst>
          </p:cNvPr>
          <p:cNvSpPr/>
          <p:nvPr/>
        </p:nvSpPr>
        <p:spPr bwMode="auto">
          <a:xfrm rot="13226379">
            <a:off x="2769642" y="7010211"/>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1" name="図 10">
            <a:extLst>
              <a:ext uri="{FF2B5EF4-FFF2-40B4-BE49-F238E27FC236}">
                <a16:creationId xmlns:a16="http://schemas.microsoft.com/office/drawing/2014/main" id="{3BB62B43-FA26-4C5A-8BAC-7A2AEDDC2D5F}"/>
              </a:ext>
            </a:extLst>
          </p:cNvPr>
          <p:cNvPicPr>
            <a:picLocks noChangeAspect="1"/>
          </p:cNvPicPr>
          <p:nvPr/>
        </p:nvPicPr>
        <p:blipFill>
          <a:blip r:embed="rId9"/>
          <a:stretch>
            <a:fillRect/>
          </a:stretch>
        </p:blipFill>
        <p:spPr>
          <a:xfrm>
            <a:off x="3702134" y="1314456"/>
            <a:ext cx="2508610" cy="1301765"/>
          </a:xfrm>
          <a:prstGeom prst="rect">
            <a:avLst/>
          </a:prstGeom>
        </p:spPr>
      </p:pic>
      <p:sp>
        <p:nvSpPr>
          <p:cNvPr id="33" name="テキスト ボックス 32">
            <a:extLst>
              <a:ext uri="{FF2B5EF4-FFF2-40B4-BE49-F238E27FC236}">
                <a16:creationId xmlns:a16="http://schemas.microsoft.com/office/drawing/2014/main" id="{3E367CA8-F03C-4CCB-9E47-659704486D99}"/>
              </a:ext>
            </a:extLst>
          </p:cNvPr>
          <p:cNvSpPr txBox="1"/>
          <p:nvPr/>
        </p:nvSpPr>
        <p:spPr>
          <a:xfrm>
            <a:off x="3388288" y="918422"/>
            <a:ext cx="3556588"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⑤確認のメッセージが表示されますので、アンインスト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ールをクリックしてください。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8" name="右矢印 40">
            <a:extLst>
              <a:ext uri="{FF2B5EF4-FFF2-40B4-BE49-F238E27FC236}">
                <a16:creationId xmlns:a16="http://schemas.microsoft.com/office/drawing/2014/main" id="{514C8D05-383A-4EF9-A355-0B509C8CCF19}"/>
              </a:ext>
            </a:extLst>
          </p:cNvPr>
          <p:cNvSpPr/>
          <p:nvPr/>
        </p:nvSpPr>
        <p:spPr bwMode="auto">
          <a:xfrm rot="13226379">
            <a:off x="5715971" y="229544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3" name="図 12">
            <a:extLst>
              <a:ext uri="{FF2B5EF4-FFF2-40B4-BE49-F238E27FC236}">
                <a16:creationId xmlns:a16="http://schemas.microsoft.com/office/drawing/2014/main" id="{B768DD93-AF4C-46A7-835D-07015FEEEA0B}"/>
              </a:ext>
            </a:extLst>
          </p:cNvPr>
          <p:cNvPicPr>
            <a:picLocks noChangeAspect="1"/>
          </p:cNvPicPr>
          <p:nvPr/>
        </p:nvPicPr>
        <p:blipFill>
          <a:blip r:embed="rId10"/>
          <a:stretch>
            <a:fillRect/>
          </a:stretch>
        </p:blipFill>
        <p:spPr>
          <a:xfrm>
            <a:off x="3674493" y="3222116"/>
            <a:ext cx="2595343" cy="1805256"/>
          </a:xfrm>
          <a:prstGeom prst="rect">
            <a:avLst/>
          </a:prstGeom>
        </p:spPr>
      </p:pic>
      <p:sp>
        <p:nvSpPr>
          <p:cNvPr id="35" name="右矢印 40">
            <a:extLst>
              <a:ext uri="{FF2B5EF4-FFF2-40B4-BE49-F238E27FC236}">
                <a16:creationId xmlns:a16="http://schemas.microsoft.com/office/drawing/2014/main" id="{E13493AE-6400-429F-8088-50A36E7E4F87}"/>
              </a:ext>
            </a:extLst>
          </p:cNvPr>
          <p:cNvSpPr/>
          <p:nvPr/>
        </p:nvSpPr>
        <p:spPr bwMode="auto">
          <a:xfrm rot="13226379">
            <a:off x="4436547" y="482290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161744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12357" y="10218"/>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en-US" altLang="ja-JP" sz="1600" b="1" dirty="0" err="1">
                <a:solidFill>
                  <a:schemeClr val="tx1"/>
                </a:solidFill>
                <a:latin typeface="メイリオ" panose="020B0604030504040204" pitchFamily="50" charset="-128"/>
                <a:ea typeface="メイリオ" panose="020B0604030504040204" pitchFamily="50" charset="-128"/>
              </a:rPr>
              <a:t>SPRecorder</a:t>
            </a:r>
            <a:r>
              <a:rPr lang="ja-JP" altLang="en-US" sz="1600" b="1" dirty="0">
                <a:solidFill>
                  <a:schemeClr val="tx1"/>
                </a:solidFill>
                <a:latin typeface="メイリオ" panose="020B0604030504040204" pitchFamily="50" charset="-128"/>
                <a:ea typeface="メイリオ" panose="020B0604030504040204" pitchFamily="50" charset="-128"/>
              </a:rPr>
              <a:t>の特徴など</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6"/>
          <p:cNvSpPr txBox="1"/>
          <p:nvPr/>
        </p:nvSpPr>
        <p:spPr>
          <a:xfrm>
            <a:off x="112357" y="894070"/>
            <a:ext cx="6841938" cy="8063746"/>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この度はお買い上げいただき、ありがとうございました。</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本製品「</a:t>
            </a:r>
            <a:r>
              <a:rPr lang="en-US" altLang="ja-JP" sz="14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SPRecorder</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」の特徴は下記の通りです。</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1.AP</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を選ばずに、手軽に録音可能</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ソフトフォン及び</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Teams</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Zoom</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のような</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会議</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TOOL</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での会話を録音可能です。</a:t>
            </a:r>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2)AP</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が違っていても同じ録音形式で録音が可能です。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録音方法</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通話が始まった時点から自動的に録音が開始され、通話終了時に録音が自動で停止します。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受話デバイスを監視して自動的に開始するモードと無駄な録音を防止するためマイクを使</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用している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を監視し自動的に開始するモードがあります。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手動で録音の開始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停止が可能です。</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保存先を設定可能</a:t>
            </a:r>
            <a:endPar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保存先を設定可能で、</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が違っていても同じ場所に保存します。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共有サーバ等に保存することが可能なため、一元管理可能です。</a:t>
            </a:r>
            <a:endPar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ローカル保存や共通サーバのほかに、</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HTTPS</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（特定）での送信や</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AmazonS3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送信も可能です。</a:t>
            </a:r>
            <a:endParaRPr kumimoji="1"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話者分離が可能</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ステレオ形式で送話と受話を分けて録音することが可能です。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音声認識にかけた場合、分離してテキスト化が可能です。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検索・再生が可能</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1)Player</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をご購入いただくと、特定のフォルダ内の検索・再生が可能です。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（録音ファイルのフォルダにアクセスが可能な場合でアマゾン</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などでは使用できません）</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リモートデスクトップに対応</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マルチユーザーモードにすることで、リモートデスクトップに対応可能です。</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製品体系</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項番</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Player</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ライセンスは、管理者が再生のみ行う場合に使用します。</a:t>
            </a:r>
            <a:endPar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a:extLst>
              <a:ext uri="{FF2B5EF4-FFF2-40B4-BE49-F238E27FC236}">
                <a16:creationId xmlns:a16="http://schemas.microsoft.com/office/drawing/2014/main" id="{9C88E772-5328-4257-B570-EE37149785A7}"/>
              </a:ext>
            </a:extLst>
          </p:cNvPr>
          <p:cNvGraphicFramePr>
            <a:graphicFrameLocks noGrp="1"/>
          </p:cNvGraphicFramePr>
          <p:nvPr>
            <p:extLst>
              <p:ext uri="{D42A27DB-BD31-4B8C-83A1-F6EECF244321}">
                <p14:modId xmlns:p14="http://schemas.microsoft.com/office/powerpoint/2010/main" val="1412644882"/>
              </p:ext>
            </p:extLst>
          </p:nvPr>
        </p:nvGraphicFramePr>
        <p:xfrm>
          <a:off x="262890" y="6958341"/>
          <a:ext cx="6332220" cy="1626237"/>
        </p:xfrm>
        <a:graphic>
          <a:graphicData uri="http://schemas.openxmlformats.org/drawingml/2006/table">
            <a:tbl>
              <a:tblPr>
                <a:tableStyleId>{5C22544A-7EE6-4342-B048-85BDC9FD1C3A}</a:tableStyleId>
              </a:tblPr>
              <a:tblGrid>
                <a:gridCol w="414825">
                  <a:extLst>
                    <a:ext uri="{9D8B030D-6E8A-4147-A177-3AD203B41FA5}">
                      <a16:colId xmlns:a16="http://schemas.microsoft.com/office/drawing/2014/main" val="1049628831"/>
                    </a:ext>
                  </a:extLst>
                </a:gridCol>
                <a:gridCol w="2564595">
                  <a:extLst>
                    <a:ext uri="{9D8B030D-6E8A-4147-A177-3AD203B41FA5}">
                      <a16:colId xmlns:a16="http://schemas.microsoft.com/office/drawing/2014/main" val="63956821"/>
                    </a:ext>
                  </a:extLst>
                </a:gridCol>
                <a:gridCol w="1447800">
                  <a:extLst>
                    <a:ext uri="{9D8B030D-6E8A-4147-A177-3AD203B41FA5}">
                      <a16:colId xmlns:a16="http://schemas.microsoft.com/office/drawing/2014/main" val="4192908098"/>
                    </a:ext>
                  </a:extLst>
                </a:gridCol>
                <a:gridCol w="1905000">
                  <a:extLst>
                    <a:ext uri="{9D8B030D-6E8A-4147-A177-3AD203B41FA5}">
                      <a16:colId xmlns:a16="http://schemas.microsoft.com/office/drawing/2014/main" val="2665454875"/>
                    </a:ext>
                  </a:extLst>
                </a:gridCol>
              </a:tblGrid>
              <a:tr h="153048">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項番</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品名</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rPr>
                        <a:t>型番</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内容</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13094"/>
                  </a:ext>
                </a:extLst>
              </a:tr>
              <a:tr h="216537">
                <a:tc>
                  <a:txBody>
                    <a:bodyPr/>
                    <a:lstStyle/>
                    <a:p>
                      <a:pPr algn="ctr" fontAlgn="ctr"/>
                      <a:r>
                        <a:rPr lang="en-US" altLang="ja-JP" sz="1100" u="none" strike="noStrike" dirty="0">
                          <a:effectLst/>
                          <a:latin typeface="メイリオ" panose="020B0604030504040204" pitchFamily="50" charset="-128"/>
                          <a:ea typeface="メイリオ" panose="020B0604030504040204" pitchFamily="50" charset="-128"/>
                        </a:rPr>
                        <a:t>1</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SPRecorder</a:t>
                      </a:r>
                      <a:r>
                        <a:rPr lang="ja-JP" altLang="en-US" sz="1100" u="none" strike="noStrike" dirty="0">
                          <a:effectLst/>
                          <a:latin typeface="メイリオ" panose="020B0604030504040204" pitchFamily="50" charset="-128"/>
                          <a:ea typeface="メイリオ" panose="020B0604030504040204" pitchFamily="50" charset="-128"/>
                        </a:rPr>
                        <a:t>メディア</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SPLOG_Rec</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ソフトウェア</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699019"/>
                  </a:ext>
                </a:extLst>
              </a:tr>
              <a:tr h="198120">
                <a:tc>
                  <a:txBody>
                    <a:bodyPr/>
                    <a:lstStyle/>
                    <a:p>
                      <a:pPr algn="ctr" fontAlgn="ctr"/>
                      <a:r>
                        <a:rPr lang="en-US" altLang="ja-JP" sz="1100" u="none" strike="noStrike" dirty="0">
                          <a:effectLst/>
                          <a:latin typeface="メイリオ" panose="020B0604030504040204" pitchFamily="50" charset="-128"/>
                          <a:ea typeface="メイリオ" panose="020B0604030504040204" pitchFamily="50" charset="-128"/>
                        </a:rPr>
                        <a:t>2</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SPRecorder（Player</a:t>
                      </a:r>
                      <a:r>
                        <a:rPr lang="ja-JP" altLang="en-US" sz="1100" u="none" strike="noStrike" dirty="0">
                          <a:effectLst/>
                          <a:latin typeface="メイリオ" panose="020B0604030504040204" pitchFamily="50" charset="-128"/>
                          <a:ea typeface="メイリオ" panose="020B0604030504040204" pitchFamily="50" charset="-128"/>
                        </a:rPr>
                        <a:t>なし）ライセンス</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SPLOG_Rec_L</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録音ライセンス</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155163"/>
                  </a:ext>
                </a:extLst>
              </a:tr>
              <a:tr h="153048">
                <a:tc>
                  <a:txBody>
                    <a:bodyPr/>
                    <a:lstStyle/>
                    <a:p>
                      <a:pPr algn="ctr" fontAlgn="ctr"/>
                      <a:r>
                        <a:rPr lang="en-US" altLang="ja-JP" sz="1100" u="none" strike="noStrike" dirty="0">
                          <a:effectLst/>
                          <a:latin typeface="メイリオ" panose="020B0604030504040204" pitchFamily="50" charset="-128"/>
                          <a:ea typeface="メイリオ" panose="020B0604030504040204" pitchFamily="50" charset="-128"/>
                        </a:rPr>
                        <a:t>3</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SPRecorder</a:t>
                      </a:r>
                      <a:r>
                        <a:rPr lang="en-US" sz="1100" u="none" strike="noStrike" dirty="0">
                          <a:effectLst/>
                          <a:latin typeface="メイリオ" panose="020B0604030504040204" pitchFamily="50" charset="-128"/>
                          <a:ea typeface="メイリオ" panose="020B0604030504040204" pitchFamily="50" charset="-128"/>
                        </a:rPr>
                        <a:t> (Player</a:t>
                      </a:r>
                      <a:r>
                        <a:rPr lang="ja-JP" altLang="en-US" sz="1100" u="none" strike="noStrike" dirty="0">
                          <a:effectLst/>
                          <a:latin typeface="メイリオ" panose="020B0604030504040204" pitchFamily="50" charset="-128"/>
                          <a:ea typeface="メイリオ" panose="020B0604030504040204" pitchFamily="50" charset="-128"/>
                        </a:rPr>
                        <a:t>あり</a:t>
                      </a:r>
                      <a:r>
                        <a:rPr lang="en-US" altLang="ja-JP" sz="1100" u="none" strike="noStrike" dirty="0">
                          <a:effectLst/>
                          <a:latin typeface="メイリオ" panose="020B0604030504040204" pitchFamily="50" charset="-128"/>
                          <a:ea typeface="メイリオ" panose="020B0604030504040204" pitchFamily="50" charset="-128"/>
                        </a:rPr>
                        <a:t>)</a:t>
                      </a:r>
                      <a:r>
                        <a:rPr lang="ja-JP" altLang="en-US" sz="1100" u="none" strike="noStrike" dirty="0">
                          <a:effectLst/>
                          <a:latin typeface="メイリオ" panose="020B0604030504040204" pitchFamily="50" charset="-128"/>
                          <a:ea typeface="メイリオ" panose="020B0604030504040204" pitchFamily="50" charset="-128"/>
                        </a:rPr>
                        <a:t>ライセンス</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a:effectLst/>
                          <a:latin typeface="メイリオ" panose="020B0604030504040204" pitchFamily="50" charset="-128"/>
                          <a:ea typeface="メイリオ" panose="020B0604030504040204" pitchFamily="50" charset="-128"/>
                        </a:rPr>
                        <a:t>SPLOG_Set_L</a:t>
                      </a:r>
                      <a:endParaRPr lang="en-US" sz="11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録音＋再生ライセンス</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8813143"/>
                  </a:ext>
                </a:extLst>
              </a:tr>
              <a:tr h="153048">
                <a:tc>
                  <a:txBody>
                    <a:bodyPr/>
                    <a:lstStyle/>
                    <a:p>
                      <a:pPr algn="ctr" fontAlgn="ctr"/>
                      <a:r>
                        <a:rPr lang="en-US" altLang="ja-JP" sz="1100" u="none" strike="noStrike" dirty="0">
                          <a:effectLst/>
                          <a:latin typeface="メイリオ" panose="020B0604030504040204" pitchFamily="50" charset="-128"/>
                          <a:ea typeface="メイリオ" panose="020B0604030504040204" pitchFamily="50" charset="-128"/>
                        </a:rPr>
                        <a:t>4</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a:effectLst/>
                          <a:latin typeface="メイリオ" panose="020B0604030504040204" pitchFamily="50" charset="-128"/>
                          <a:ea typeface="メイリオ" panose="020B0604030504040204" pitchFamily="50" charset="-128"/>
                        </a:rPr>
                        <a:t>Player </a:t>
                      </a:r>
                      <a:r>
                        <a:rPr lang="ja-JP" altLang="en-US" sz="1100" u="none" strike="noStrike" dirty="0">
                          <a:effectLst/>
                          <a:latin typeface="メイリオ" panose="020B0604030504040204" pitchFamily="50" charset="-128"/>
                          <a:ea typeface="メイリオ" panose="020B0604030504040204" pitchFamily="50" charset="-128"/>
                        </a:rPr>
                        <a:t>ライセンス</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SPLOG_Play_L</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再生ライセンス</a:t>
                      </a:r>
                      <a:endParaRPr 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3073685"/>
                  </a:ext>
                </a:extLst>
              </a:tr>
              <a:tr h="153048">
                <a:tc>
                  <a:txBody>
                    <a:bodyPr/>
                    <a:lstStyle/>
                    <a:p>
                      <a:pPr algn="ctr" fontAlgn="ctr"/>
                      <a:r>
                        <a:rPr lang="en-US" altLang="ja-JP" sz="1100" u="none" strike="noStrike" dirty="0">
                          <a:effectLst/>
                          <a:latin typeface="メイリオ" panose="020B0604030504040204" pitchFamily="50" charset="-128"/>
                          <a:ea typeface="メイリオ" panose="020B0604030504040204" pitchFamily="50" charset="-128"/>
                        </a:rPr>
                        <a:t>5</a:t>
                      </a:r>
                      <a:endParaRPr lang="en-US" altLang="ja-JP" sz="11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ja-JP" sz="1100" u="none" strike="noStrike" dirty="0">
                          <a:effectLst/>
                          <a:latin typeface="メイリオ" panose="020B0604030504040204" pitchFamily="50" charset="-128"/>
                          <a:ea typeface="メイリオ" panose="020B0604030504040204" pitchFamily="50" charset="-128"/>
                        </a:rPr>
                        <a:t>Player</a:t>
                      </a:r>
                      <a:r>
                        <a:rPr lang="ja-JP" altLang="en-US" sz="1100" u="none" strike="noStrike" dirty="0">
                          <a:effectLst/>
                          <a:latin typeface="メイリオ" panose="020B0604030504040204" pitchFamily="50" charset="-128"/>
                          <a:ea typeface="メイリオ" panose="020B0604030504040204" pitchFamily="50" charset="-128"/>
                        </a:rPr>
                        <a:t>追加ライセンス</a:t>
                      </a:r>
                      <a:endParaRPr lang="ja-JP" altLang="en-US" sz="11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SPLOG_Play_Add_L</a:t>
                      </a:r>
                      <a:endParaRPr lang="en-US" sz="11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rPr>
                        <a:t>項番</a:t>
                      </a: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rPr>
                        <a:t>2</a:t>
                      </a: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rPr>
                        <a:t>に再生を追加する場合必要</a:t>
                      </a:r>
                      <a:endParaRPr lang="en-US" sz="1100" b="0" i="0" u="none" strike="noStrike" dirty="0">
                        <a:solidFill>
                          <a:schemeClr val="tx1"/>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42136"/>
                  </a:ext>
                </a:extLst>
              </a:tr>
              <a:tr h="212002">
                <a:tc>
                  <a:txBody>
                    <a:bodyPr/>
                    <a:lstStyle/>
                    <a:p>
                      <a:pPr algn="ctr" fontAlgn="ctr"/>
                      <a:r>
                        <a:rPr lang="en-US" altLang="ja-JP" sz="1100" u="none" strike="noStrike" dirty="0">
                          <a:effectLst/>
                          <a:latin typeface="メイリオ" panose="020B0604030504040204" pitchFamily="50" charset="-128"/>
                          <a:ea typeface="メイリオ" panose="020B0604030504040204" pitchFamily="50" charset="-128"/>
                        </a:rPr>
                        <a:t>6</a:t>
                      </a:r>
                      <a:endParaRPr lang="en-US" altLang="ja-JP" sz="11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rPr>
                        <a:t>録音追加ライセンス</a:t>
                      </a:r>
                      <a:endParaRPr lang="ja-JP" altLang="en-US" sz="11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100" u="none" strike="noStrike" dirty="0" err="1">
                          <a:effectLst/>
                          <a:latin typeface="メイリオ" panose="020B0604030504040204" pitchFamily="50" charset="-128"/>
                          <a:ea typeface="メイリオ" panose="020B0604030504040204" pitchFamily="50" charset="-128"/>
                        </a:rPr>
                        <a:t>SPLOG_Rec_Add_L</a:t>
                      </a:r>
                      <a:endParaRPr lang="en-US" sz="11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rPr>
                        <a:t>項番</a:t>
                      </a:r>
                      <a:r>
                        <a:rPr lang="en-US" altLang="ja-JP" sz="1100" b="0" i="0" u="none" strike="noStrike" dirty="0">
                          <a:solidFill>
                            <a:schemeClr val="tx1"/>
                          </a:solidFill>
                          <a:effectLst/>
                          <a:latin typeface="メイリオ" panose="020B0604030504040204" pitchFamily="50" charset="-128"/>
                          <a:ea typeface="メイリオ" panose="020B0604030504040204" pitchFamily="50" charset="-128"/>
                        </a:rPr>
                        <a:t>4</a:t>
                      </a:r>
                      <a:r>
                        <a:rPr lang="ja-JP" altLang="en-US" sz="1100" b="0" i="0" u="none" strike="noStrike" dirty="0">
                          <a:solidFill>
                            <a:schemeClr val="tx1"/>
                          </a:solidFill>
                          <a:effectLst/>
                          <a:latin typeface="メイリオ" panose="020B0604030504040204" pitchFamily="50" charset="-128"/>
                          <a:ea typeface="メイリオ" panose="020B0604030504040204" pitchFamily="50" charset="-128"/>
                        </a:rPr>
                        <a:t>に録音を追加する場合に必要</a:t>
                      </a:r>
                      <a:endParaRPr lang="en-US" sz="1100" b="0" i="0" u="none" strike="noStrike" dirty="0">
                        <a:solidFill>
                          <a:schemeClr val="tx1"/>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7614818"/>
                  </a:ext>
                </a:extLst>
              </a:tr>
            </a:tbl>
          </a:graphicData>
        </a:graphic>
      </p:graphicFrame>
    </p:spTree>
    <p:extLst>
      <p:ext uri="{BB962C8B-B14F-4D97-AF65-F5344CB8AC3E}">
        <p14:creationId xmlns:p14="http://schemas.microsoft.com/office/powerpoint/2010/main" val="3849744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エラーメッセージ</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18780" y="5086842"/>
            <a:ext cx="3323756" cy="1169551"/>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原因</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●設定されたデバイスが接続されていない、また</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はデバイスを認識できません。</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対策</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●設定を見直していただき、設定されたデバイスを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接続してください。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418780" y="6203039"/>
            <a:ext cx="3323756" cy="1323439"/>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原因</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Windows</a:t>
            </a:r>
            <a:r>
              <a:rPr lang="ja-JP" altLang="en-US" sz="1000" dirty="0">
                <a:solidFill>
                  <a:schemeClr val="tx1"/>
                </a:solidFill>
                <a:latin typeface="メイリオ" panose="020B0604030504040204" pitchFamily="50" charset="-128"/>
                <a:ea typeface="メイリオ" panose="020B0604030504040204" pitchFamily="50" charset="-128"/>
              </a:rPr>
              <a:t>のマイクの設定がオフに設定されてます。</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対策</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Windows</a:t>
            </a:r>
            <a:r>
              <a:rPr lang="ja-JP" altLang="en-US" sz="1000" dirty="0">
                <a:solidFill>
                  <a:schemeClr val="tx1"/>
                </a:solidFill>
                <a:latin typeface="メイリオ" panose="020B0604030504040204" pitchFamily="50" charset="-128"/>
                <a:ea typeface="メイリオ" panose="020B0604030504040204" pitchFamily="50" charset="-128"/>
              </a:rPr>
              <a:t>メニュー－設定－プライバシ－－マイクの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設定をオンにしてください。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デスクトップ アプリがマイクにアクセスできるよう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にするもオンにしてください。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418781" y="796983"/>
            <a:ext cx="3323756" cy="1169551"/>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原因</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●デバイス設定に誤りがあるか、またはデバイスが接</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続されていません。</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対策</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●設定を見直していただき、設定されたデバイスを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接続してください。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a:t>
            </a:r>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439621" y="7372590"/>
            <a:ext cx="3323756" cy="707886"/>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原因</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●デバイスが設定されておりません。（初回起動時）</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対策</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●個別設定からデバイスを設定してください。</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00000000-0008-0000-0200-000006000000}"/>
              </a:ext>
            </a:extLst>
          </p:cNvPr>
          <p:cNvPicPr>
            <a:picLocks noChangeAspect="1"/>
          </p:cNvPicPr>
          <p:nvPr/>
        </p:nvPicPr>
        <p:blipFill>
          <a:blip r:embed="rId2"/>
          <a:stretch>
            <a:fillRect/>
          </a:stretch>
        </p:blipFill>
        <p:spPr>
          <a:xfrm>
            <a:off x="233581" y="796983"/>
            <a:ext cx="2204819" cy="1451019"/>
          </a:xfrm>
          <a:prstGeom prst="rect">
            <a:avLst/>
          </a:prstGeom>
        </p:spPr>
      </p:pic>
      <p:pic>
        <p:nvPicPr>
          <p:cNvPr id="19" name="図 18">
            <a:extLst>
              <a:ext uri="{FF2B5EF4-FFF2-40B4-BE49-F238E27FC236}">
                <a16:creationId xmlns:a16="http://schemas.microsoft.com/office/drawing/2014/main" id="{00000000-0008-0000-0200-000002000000}"/>
              </a:ext>
            </a:extLst>
          </p:cNvPr>
          <p:cNvPicPr>
            <a:picLocks noChangeAspect="1"/>
          </p:cNvPicPr>
          <p:nvPr/>
        </p:nvPicPr>
        <p:blipFill>
          <a:blip r:embed="rId3"/>
          <a:stretch>
            <a:fillRect/>
          </a:stretch>
        </p:blipFill>
        <p:spPr>
          <a:xfrm>
            <a:off x="233581" y="2401030"/>
            <a:ext cx="2204819" cy="1451019"/>
          </a:xfrm>
          <a:prstGeom prst="rect">
            <a:avLst/>
          </a:prstGeom>
        </p:spPr>
      </p:pic>
      <p:pic>
        <p:nvPicPr>
          <p:cNvPr id="20" name="図 19">
            <a:extLst>
              <a:ext uri="{FF2B5EF4-FFF2-40B4-BE49-F238E27FC236}">
                <a16:creationId xmlns:a16="http://schemas.microsoft.com/office/drawing/2014/main" id="{72B2DF69-B096-4B74-A95E-C12E7A83B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80" y="5105646"/>
            <a:ext cx="2204819" cy="86990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4B4AB454-EBC2-4B40-B90A-5CA740BD5308}"/>
              </a:ext>
            </a:extLst>
          </p:cNvPr>
          <p:cNvPicPr>
            <a:picLocks noChangeAspect="1"/>
          </p:cNvPicPr>
          <p:nvPr/>
        </p:nvPicPr>
        <p:blipFill>
          <a:blip r:embed="rId5"/>
          <a:stretch>
            <a:fillRect/>
          </a:stretch>
        </p:blipFill>
        <p:spPr>
          <a:xfrm>
            <a:off x="233580" y="6203039"/>
            <a:ext cx="2204818" cy="881915"/>
          </a:xfrm>
          <a:prstGeom prst="rect">
            <a:avLst/>
          </a:prstGeom>
        </p:spPr>
      </p:pic>
      <p:pic>
        <p:nvPicPr>
          <p:cNvPr id="22" name="図 21">
            <a:extLst>
              <a:ext uri="{FF2B5EF4-FFF2-40B4-BE49-F238E27FC236}">
                <a16:creationId xmlns:a16="http://schemas.microsoft.com/office/drawing/2014/main" id="{41AA42B0-1A59-4BA4-9A35-564919149622}"/>
              </a:ext>
            </a:extLst>
          </p:cNvPr>
          <p:cNvPicPr>
            <a:picLocks noChangeAspect="1"/>
          </p:cNvPicPr>
          <p:nvPr/>
        </p:nvPicPr>
        <p:blipFill>
          <a:blip r:embed="rId6"/>
          <a:stretch>
            <a:fillRect/>
          </a:stretch>
        </p:blipFill>
        <p:spPr>
          <a:xfrm>
            <a:off x="233580" y="7342519"/>
            <a:ext cx="2204818" cy="830673"/>
          </a:xfrm>
          <a:prstGeom prst="rect">
            <a:avLst/>
          </a:prstGeom>
        </p:spPr>
      </p:pic>
      <p:sp>
        <p:nvSpPr>
          <p:cNvPr id="23" name="テキスト ボックス 22">
            <a:extLst>
              <a:ext uri="{FF2B5EF4-FFF2-40B4-BE49-F238E27FC236}">
                <a16:creationId xmlns:a16="http://schemas.microsoft.com/office/drawing/2014/main" id="{5A1F42D6-AEDC-4A8E-8203-3E11E0F6AE2B}"/>
              </a:ext>
            </a:extLst>
          </p:cNvPr>
          <p:cNvSpPr txBox="1"/>
          <p:nvPr/>
        </p:nvSpPr>
        <p:spPr>
          <a:xfrm>
            <a:off x="3418781" y="2331517"/>
            <a:ext cx="3323756" cy="1015663"/>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原因</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●デバイス設定に誤りがあるか、またはデバイスが接</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続されていません。</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対策</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●設定を見直していただき、設定されたデバイスを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接続してください。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1ED3CC3-E463-4FBC-B5E5-689304347B53}"/>
              </a:ext>
            </a:extLst>
          </p:cNvPr>
          <p:cNvPicPr>
            <a:picLocks noChangeAspect="1"/>
          </p:cNvPicPr>
          <p:nvPr/>
        </p:nvPicPr>
        <p:blipFill rotWithShape="1">
          <a:blip r:embed="rId7"/>
          <a:srcRect r="283"/>
          <a:stretch/>
        </p:blipFill>
        <p:spPr>
          <a:xfrm>
            <a:off x="233581" y="4079541"/>
            <a:ext cx="2204818" cy="798613"/>
          </a:xfrm>
          <a:prstGeom prst="rect">
            <a:avLst/>
          </a:prstGeom>
        </p:spPr>
      </p:pic>
      <p:sp>
        <p:nvSpPr>
          <p:cNvPr id="4" name="テキスト ボックス 3">
            <a:extLst>
              <a:ext uri="{FF2B5EF4-FFF2-40B4-BE49-F238E27FC236}">
                <a16:creationId xmlns:a16="http://schemas.microsoft.com/office/drawing/2014/main" id="{97393AB1-AE2A-92BF-3601-C17D48FE6095}"/>
              </a:ext>
            </a:extLst>
          </p:cNvPr>
          <p:cNvSpPr txBox="1"/>
          <p:nvPr/>
        </p:nvSpPr>
        <p:spPr>
          <a:xfrm>
            <a:off x="3439621" y="4016380"/>
            <a:ext cx="3323756" cy="861774"/>
          </a:xfrm>
          <a:prstGeom prst="rect">
            <a:avLst/>
          </a:prstGeom>
          <a:noFill/>
        </p:spPr>
        <p:txBody>
          <a:bodyPr wrap="square" rtlCol="0">
            <a:spAutoFit/>
          </a:bodyPr>
          <a:lstStyle/>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原因</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●設定されたデバイスが停止されました。</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対策</a:t>
            </a:r>
            <a:r>
              <a:rPr lang="en-US" altLang="ja-JP" sz="1000" dirty="0">
                <a:solidFill>
                  <a:schemeClr val="tx1"/>
                </a:solidFill>
                <a:latin typeface="メイリオ" panose="020B0604030504040204" pitchFamily="50" charset="-128"/>
                <a:ea typeface="メイリオ" panose="020B0604030504040204" pitchFamily="50" charset="-128"/>
              </a:rPr>
              <a:t>】</a:t>
            </a:r>
          </a:p>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OS</a:t>
            </a:r>
            <a:r>
              <a:rPr lang="ja-JP" altLang="en-US" sz="1000" dirty="0">
                <a:solidFill>
                  <a:schemeClr val="tx1"/>
                </a:solidFill>
                <a:latin typeface="メイリオ" panose="020B0604030504040204" pitchFamily="50" charset="-128"/>
                <a:ea typeface="メイリオ" panose="020B0604030504040204" pitchFamily="50" charset="-128"/>
              </a:rPr>
              <a:t>の稼働状況など、確認してください。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058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重要事項（制約事項）①</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6"/>
          <p:cNvSpPr txBox="1"/>
          <p:nvPr/>
        </p:nvSpPr>
        <p:spPr>
          <a:xfrm>
            <a:off x="73029" y="941633"/>
            <a:ext cx="6801862" cy="7848302"/>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下記</a:t>
            </a:r>
            <a:r>
              <a:rPr kumimoji="1"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本製品の重要事項（制約事項）等についてご説明いたします。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１．リモートデスクトップ接続先でリモートオーディオを使用し、本ソフトで長時間録音</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した場合、スピーカー音声が遅延する場合があります。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２．自動録音モードは、スピーカーデバイスの使用状態を監視して実現しています。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の中には起動しただけで、スピーカーデバイスを使用するものがあり、スピーカー</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デバイスが使用された状態になると、録音状態となってしまいます。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例）スピーカーデバイスを常に使用するアプリ：</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LineMediaPlayer</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この場合、</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LineMediaPlayer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が起動されただけで、録音が開始されてしまいます。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回避方法として、以下の設定をお願いいたします。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①録音方法の設定で、フィルターに☑してください。（</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［個別設定］）</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フィルターに☑しますと、マイク使用中（マイクを使用している</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を監視）かも</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監視しますので、録音が開始されません。</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ただし、違う</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が、マイクを使用した場合、録音が開始されます。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LineMediaPlayer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が使用するデバイスを別のデバイスに変更します。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実際の</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通話は</a:t>
            </a:r>
            <a:r>
              <a:rPr lang="en-US" altLang="ja-JP" sz="1200" b="1" dirty="0" err="1">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LineCall</a:t>
            </a:r>
            <a:r>
              <a:rPr lang="ja-JP" altLang="en-US" sz="1200" b="1"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という</a:t>
            </a:r>
            <a:r>
              <a:rPr lang="en-US" altLang="ja-JP" sz="1200" b="1"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AP</a:t>
            </a:r>
            <a:r>
              <a:rPr lang="ja-JP" altLang="en-US" sz="1200" b="1" dirty="0">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が行いますので、</a:t>
            </a:r>
            <a:r>
              <a:rPr lang="en-US" altLang="ja-JP" sz="1200" b="1" dirty="0" err="1">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rPr>
              <a:t>LineCall</a:t>
            </a:r>
            <a:r>
              <a:rPr lang="ja-JP" altLang="en-US"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rPr>
              <a:t>には、対象となる</a:t>
            </a:r>
            <a:endParaRPr lang="en-US" altLang="ja-JP"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rPr>
              <a:t>　　　　　デバイスを</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設定することで回避可能です。ただし、この回避方法の制限事項として</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LineMediaPlayer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で再生した場合、再生音は、</a:t>
            </a:r>
            <a:r>
              <a:rPr lang="en-US" altLang="ja-JP" sz="1200" b="1" dirty="0" err="1">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rPr>
              <a:t>Linecall</a:t>
            </a:r>
            <a:r>
              <a:rPr lang="ja-JP" altLang="en-US"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rPr>
              <a:t>のデバイスとは違う</a:t>
            </a:r>
            <a:endParaRPr lang="en-US" altLang="ja-JP"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rPr>
              <a:t>　　　　　デバイスに流れることになります。</a:t>
            </a:r>
            <a:endParaRPr lang="en-US" altLang="ja-JP" sz="1200" b="1" dirty="0">
              <a:solidFill>
                <a:schemeClr val="tx1"/>
              </a:solidFill>
              <a:latin typeface="メイリオ" panose="020B0604030504040204" pitchFamily="50" charset="-128"/>
              <a:ea typeface="メイリオ" panose="020B0604030504040204" pitchFamily="50" charset="-128"/>
              <a:cs typeface="ＭＳ Ｐゴシック" panose="020B060007020508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また、以下に起動と同時にデバイスを使用する</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を示します。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●スピーカーデバイスを常に使用する</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LineMediaPlayer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CallConnect</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●マイクを常に使用する</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AmazonConnect</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上記</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を起動するだけで、録音開始になる場合がありますので、フィルターの設定や</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デバイスの設定で回避をお願いいたします。また、</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CallConnect</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の場合、保留にすると</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マイクが未使用になるため、録音が停止しますが、その後、保留解除で録音を開始します。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但し、別の録音ファイルとなります。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a:t>
            </a:r>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E2C27E26-7B4C-4C46-9D41-A3A8FA8F6D66}"/>
              </a:ext>
            </a:extLst>
          </p:cNvPr>
          <p:cNvPicPr>
            <a:picLocks noChangeAspect="1"/>
          </p:cNvPicPr>
          <p:nvPr/>
        </p:nvPicPr>
        <p:blipFill>
          <a:blip r:embed="rId2"/>
          <a:stretch>
            <a:fillRect/>
          </a:stretch>
        </p:blipFill>
        <p:spPr>
          <a:xfrm>
            <a:off x="1356535" y="4775273"/>
            <a:ext cx="2849706" cy="2365708"/>
          </a:xfrm>
          <a:prstGeom prst="rect">
            <a:avLst/>
          </a:prstGeom>
        </p:spPr>
      </p:pic>
      <p:sp>
        <p:nvSpPr>
          <p:cNvPr id="9" name="四角形: 角を丸くする 8">
            <a:extLst>
              <a:ext uri="{FF2B5EF4-FFF2-40B4-BE49-F238E27FC236}">
                <a16:creationId xmlns:a16="http://schemas.microsoft.com/office/drawing/2014/main" id="{7787ACAB-B8DF-4DA1-8732-7034338DB564}"/>
              </a:ext>
            </a:extLst>
          </p:cNvPr>
          <p:cNvSpPr/>
          <p:nvPr/>
        </p:nvSpPr>
        <p:spPr bwMode="auto">
          <a:xfrm>
            <a:off x="2987040" y="6621780"/>
            <a:ext cx="1051560" cy="220980"/>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0" name="テキスト ボックス 9">
            <a:extLst>
              <a:ext uri="{FF2B5EF4-FFF2-40B4-BE49-F238E27FC236}">
                <a16:creationId xmlns:a16="http://schemas.microsoft.com/office/drawing/2014/main" id="{978D4C31-0063-43AE-8B29-F3C6803C4DF8}"/>
              </a:ext>
            </a:extLst>
          </p:cNvPr>
          <p:cNvSpPr txBox="1"/>
          <p:nvPr/>
        </p:nvSpPr>
        <p:spPr>
          <a:xfrm>
            <a:off x="4038600" y="6565761"/>
            <a:ext cx="2533998" cy="276999"/>
          </a:xfrm>
          <a:prstGeom prst="rect">
            <a:avLst/>
          </a:prstGeom>
          <a:noFill/>
        </p:spPr>
        <p:txBody>
          <a:bodyPr wrap="square" rtlCol="0">
            <a:spAutoFit/>
          </a:bodyPr>
          <a:lstStyle/>
          <a:p>
            <a:r>
              <a:rPr kumimoji="1" lang="en-US" altLang="ja-JP" sz="1200" dirty="0" err="1">
                <a:solidFill>
                  <a:schemeClr val="tx1"/>
                </a:solidFill>
                <a:latin typeface="+mn-ea"/>
                <a:ea typeface="+mn-ea"/>
              </a:rPr>
              <a:t>LineCall</a:t>
            </a:r>
            <a:r>
              <a:rPr kumimoji="1" lang="ja-JP" altLang="en-US" sz="1200" dirty="0">
                <a:solidFill>
                  <a:schemeClr val="tx1"/>
                </a:solidFill>
                <a:latin typeface="+mn-ea"/>
                <a:ea typeface="+mn-ea"/>
              </a:rPr>
              <a:t>と別なデバイスに設定する</a:t>
            </a:r>
          </a:p>
        </p:txBody>
      </p:sp>
    </p:spTree>
    <p:extLst>
      <p:ext uri="{BB962C8B-B14F-4D97-AF65-F5344CB8AC3E}">
        <p14:creationId xmlns:p14="http://schemas.microsoft.com/office/powerpoint/2010/main" val="89156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重要事項（制約事項）②</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607722" y="8229600"/>
            <a:ext cx="2042011" cy="646331"/>
          </a:xfrm>
          <a:prstGeom prst="rect">
            <a:avLst/>
          </a:prstGeom>
          <a:noFill/>
        </p:spPr>
        <p:txBody>
          <a:bodyPr wrap="square" rtlCol="0">
            <a:spAutoFit/>
          </a:bodyP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月（第</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01.01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NQ-753S03-SPLOG</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6"/>
          <p:cNvSpPr txBox="1"/>
          <p:nvPr/>
        </p:nvSpPr>
        <p:spPr>
          <a:xfrm>
            <a:off x="73029" y="941633"/>
            <a:ext cx="6801862" cy="6001643"/>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標準のプレイヤーや</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再生音、汎用の再生</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などで再生する場合</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再生先が録音対象デバイスと同じ場合は、録音対象デバイスで通話が始まったとみなされ</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録音を開始しますのでご注意ください。</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この場合、録音方法の設定でフィルターに☑することで防止することができます。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P.10</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［個別設定］）ただし、マイクデバイスを常に使用する</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AP</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が起動している場合は</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防止することができません。</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にて再生した場合は、再生デバイスと録音対象デバイスが同じでも、録音を</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開始しないようになっています。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にて再生中に通話開始された場合、録音は開始せず、再生が終わり次第、録音が</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開始されます。（</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が使用しているデバイスとスピーカー対象デバイスが同じ場合）</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尚、通話中の再生では、通話開始時に録音が開始されますが、録音と同じ再生デバイスに</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再生を行った場合、再生音も合わせて録音されます。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Player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a:solidFill>
                  <a:schemeClr val="tx1"/>
                </a:solidFill>
                <a:latin typeface="メイリオ" panose="020B0604030504040204" pitchFamily="50" charset="-128"/>
                <a:ea typeface="メイリオ" panose="020B0604030504040204" pitchFamily="50" charset="-128"/>
              </a:rPr>
              <a:t>通話換算時間は、</a:t>
            </a:r>
            <a:r>
              <a:rPr lang="en-US" altLang="ja-JP" sz="1200" b="1" dirty="0">
                <a:solidFill>
                  <a:schemeClr val="tx1"/>
                </a:solidFill>
                <a:latin typeface="メイリオ" panose="020B0604030504040204" pitchFamily="50" charset="-128"/>
                <a:ea typeface="メイリオ" panose="020B0604030504040204" pitchFamily="50" charset="-128"/>
              </a:rPr>
              <a:t>Player</a:t>
            </a:r>
            <a:r>
              <a:rPr lang="ja-JP" altLang="en-US" sz="1200" b="1" dirty="0">
                <a:solidFill>
                  <a:schemeClr val="tx1"/>
                </a:solidFill>
                <a:latin typeface="メイリオ" panose="020B0604030504040204" pitchFamily="50" charset="-128"/>
                <a:ea typeface="メイリオ" panose="020B0604030504040204" pitchFamily="50" charset="-128"/>
              </a:rPr>
              <a:t>のオプションの録音音声ファイル形式に設定された</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rPr>
              <a:t>　　種別で換算しております。そのため、</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設定された種別と違う種別の音声ファイルの場合</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通話換算時間は、間違った時間となります。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５．リモートデスクトップサービスで使用する場合の注意事項</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①共通設定画面と再生画面の設定画面は、ユーザーごとではなく、共通の設定となります。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②個別設定画面の設定内容は、各ユーザーごとに保持されます。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③未送信ファイル送信処理は、ユーザーごとではなく、共通の処理となります。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（一人のユーザーが未送信ファイル送信ボタンを押下した場合、すべてのユーザーの</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録音ファイルを対象に、送信処理が実行されます。）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③ライセンスファイルは、ユーザーごとではなく、共通のファイルとなります。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（例：一人だけ、再生機能付きにはできません）</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④マルチユーザーモードの場合で、ライセンス数は変更せずに、利用者を変更したい場合</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は</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Users.ini</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ファイルを編集してください。</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例）鈴木一郎の利用をやめて、小林梅子が利用できるようにするには、鈴木一郎を削除し</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小林梅子に変更します。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a:t>
            </a:r>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F1A78EF5-F588-476C-BF8D-96E00573E5CB}"/>
              </a:ext>
            </a:extLst>
          </p:cNvPr>
          <p:cNvPicPr>
            <a:picLocks noChangeAspect="1"/>
          </p:cNvPicPr>
          <p:nvPr/>
        </p:nvPicPr>
        <p:blipFill rotWithShape="1">
          <a:blip r:embed="rId2"/>
          <a:srcRect b="32828"/>
          <a:stretch/>
        </p:blipFill>
        <p:spPr>
          <a:xfrm>
            <a:off x="740833" y="6357488"/>
            <a:ext cx="2141453" cy="1171575"/>
          </a:xfrm>
          <a:prstGeom prst="rect">
            <a:avLst/>
          </a:prstGeom>
        </p:spPr>
      </p:pic>
      <p:sp>
        <p:nvSpPr>
          <p:cNvPr id="5" name="四角形: 角を丸くする 4">
            <a:extLst>
              <a:ext uri="{FF2B5EF4-FFF2-40B4-BE49-F238E27FC236}">
                <a16:creationId xmlns:a16="http://schemas.microsoft.com/office/drawing/2014/main" id="{F813ADA3-CFB7-E00E-E4B6-DCE6E898F01A}"/>
              </a:ext>
            </a:extLst>
          </p:cNvPr>
          <p:cNvSpPr/>
          <p:nvPr/>
        </p:nvSpPr>
        <p:spPr>
          <a:xfrm>
            <a:off x="815340" y="7324384"/>
            <a:ext cx="558165" cy="17616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四角形: 角を丸くする 6">
            <a:extLst>
              <a:ext uri="{FF2B5EF4-FFF2-40B4-BE49-F238E27FC236}">
                <a16:creationId xmlns:a16="http://schemas.microsoft.com/office/drawing/2014/main" id="{13CA79E9-81F3-41BB-969D-A12490B3C74A}"/>
              </a:ext>
            </a:extLst>
          </p:cNvPr>
          <p:cNvSpPr/>
          <p:nvPr/>
        </p:nvSpPr>
        <p:spPr>
          <a:xfrm>
            <a:off x="815340" y="7005127"/>
            <a:ext cx="558165" cy="17616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9" name="図 8">
            <a:extLst>
              <a:ext uri="{FF2B5EF4-FFF2-40B4-BE49-F238E27FC236}">
                <a16:creationId xmlns:a16="http://schemas.microsoft.com/office/drawing/2014/main" id="{C5EAEFCB-A1B6-4C31-B1B1-34F0EA318EFD}"/>
              </a:ext>
            </a:extLst>
          </p:cNvPr>
          <p:cNvPicPr>
            <a:picLocks noChangeAspect="1"/>
          </p:cNvPicPr>
          <p:nvPr/>
        </p:nvPicPr>
        <p:blipFill rotWithShape="1">
          <a:blip r:embed="rId3"/>
          <a:srcRect b="33214"/>
          <a:stretch/>
        </p:blipFill>
        <p:spPr>
          <a:xfrm>
            <a:off x="3429000" y="6343206"/>
            <a:ext cx="2153831" cy="1171575"/>
          </a:xfrm>
          <a:prstGeom prst="rect">
            <a:avLst/>
          </a:prstGeom>
        </p:spPr>
      </p:pic>
      <p:sp>
        <p:nvSpPr>
          <p:cNvPr id="10" name="矢印: 右 9">
            <a:extLst>
              <a:ext uri="{FF2B5EF4-FFF2-40B4-BE49-F238E27FC236}">
                <a16:creationId xmlns:a16="http://schemas.microsoft.com/office/drawing/2014/main" id="{D9013C13-D9FE-443D-2C3B-3E49DD7B66AB}"/>
              </a:ext>
            </a:extLst>
          </p:cNvPr>
          <p:cNvSpPr/>
          <p:nvPr/>
        </p:nvSpPr>
        <p:spPr bwMode="auto">
          <a:xfrm>
            <a:off x="3048000" y="6943275"/>
            <a:ext cx="220980" cy="143325"/>
          </a:xfrm>
          <a:prstGeom prst="rightArrow">
            <a:avLst/>
          </a:prstGeom>
          <a:solidFill>
            <a:schemeClr val="bg1"/>
          </a:solidFill>
          <a:ln w="15875" algn="ctr">
            <a:solidFill>
              <a:schemeClr val="tx1"/>
            </a:solidFill>
            <a:round/>
            <a:headEnd/>
            <a:tailEnd/>
          </a:ln>
        </p:spPr>
        <p:txBody>
          <a:bodyPr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312050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重要事項（制約事項）②</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607722" y="8229600"/>
            <a:ext cx="2042011" cy="646331"/>
          </a:xfrm>
          <a:prstGeom prst="rect">
            <a:avLst/>
          </a:prstGeom>
          <a:noFill/>
        </p:spPr>
        <p:txBody>
          <a:bodyPr wrap="square" rtlCol="0">
            <a:spAutoFit/>
          </a:bodyP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月（第</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01.01</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版）</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NQ-753S03-SPLOG</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6"/>
          <p:cNvSpPr txBox="1"/>
          <p:nvPr/>
        </p:nvSpPr>
        <p:spPr>
          <a:xfrm>
            <a:off x="73029" y="941633"/>
            <a:ext cx="5951501" cy="2308324"/>
          </a:xfrm>
          <a:prstGeom prst="rect">
            <a:avLst/>
          </a:prstGeom>
          <a:noFill/>
        </p:spPr>
        <p:txBody>
          <a:bodyPr wrap="none" rtlCol="0">
            <a:spAutoFit/>
          </a:bodyPr>
          <a:lstStyle>
            <a:defPPr>
              <a:defRPr lang="ja-JP"/>
            </a:defPPr>
            <a:lvl1pPr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1pPr>
            <a:lvl2pPr marL="4572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2pPr>
            <a:lvl3pPr marL="9144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3pPr>
            <a:lvl4pPr marL="13716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4pPr>
            <a:lvl5pPr marL="1828800" algn="l" rtl="0" fontAlgn="base">
              <a:spcBef>
                <a:spcPct val="0"/>
              </a:spcBef>
              <a:spcAft>
                <a:spcPct val="0"/>
              </a:spcAft>
              <a:defRPr kumimoji="1" sz="2600" kern="1200">
                <a:solidFill>
                  <a:schemeClr val="tx2"/>
                </a:solidFill>
                <a:latin typeface="HGPｺﾞｼｯｸE" pitchFamily="50" charset="-128"/>
                <a:ea typeface="ＭＳ Ｐゴシック"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ＭＳ Ｐゴシック" pitchFamily="50" charset="-128"/>
                <a:cs typeface="+mn-cs"/>
              </a:defRPr>
            </a:lvl9p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６．動作環境は下記の通りです。</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41338" indent="-541338"/>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Windows10 Professional</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Ver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21H2</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21H1</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20H2</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41338" indent="-541338"/>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Windows11 Professional</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Ver</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21H2</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ハードディスク容量：</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35MB</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メモリー：</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2GB</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７．ファイル名命名規則</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自局番号</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相手番号</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内線番号</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発着フラグ</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録音開始日時</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録音終了日時</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機器ホスト名</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チャネル番号</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呼</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ID_</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リビジョン</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.wav</a:t>
            </a:r>
          </a:p>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a:p>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a:t>
            </a:r>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26978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112357" y="10218"/>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目次</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9D37FE3-F35E-49E8-A6D0-0D396EB588F8}"/>
              </a:ext>
            </a:extLst>
          </p:cNvPr>
          <p:cNvSpPr txBox="1"/>
          <p:nvPr/>
        </p:nvSpPr>
        <p:spPr>
          <a:xfrm>
            <a:off x="713095" y="1326203"/>
            <a:ext cx="5673417" cy="5909310"/>
          </a:xfrm>
          <a:prstGeom prst="rect">
            <a:avLst/>
          </a:prstGeom>
          <a:noFill/>
        </p:spPr>
        <p:txBody>
          <a:bodyPr wrap="square" rtlCol="0">
            <a:spAutoFit/>
          </a:bodyPr>
          <a:lstStyle/>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目次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３</a:t>
            </a:r>
            <a:endParaRPr lang="en-US" altLang="ja-JP" sz="1800" dirty="0">
              <a:solidFill>
                <a:schemeClr val="tx1"/>
              </a:solidFill>
              <a:latin typeface="メイリオ" panose="020B0604030504040204" pitchFamily="50" charset="-128"/>
              <a:ea typeface="メイリオ" panose="020B0604030504040204" pitchFamily="50" charset="-128"/>
            </a:endParaRP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インストール手順①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４</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インストール手順②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５</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ライセンスの変更方法</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６</a:t>
            </a:r>
          </a:p>
          <a:p>
            <a:pPr>
              <a:tabLst>
                <a:tab pos="5297488" algn="r"/>
              </a:tabLst>
            </a:pPr>
            <a:r>
              <a:rPr lang="en-US" altLang="ja-JP" sz="1800" dirty="0" err="1">
                <a:solidFill>
                  <a:schemeClr val="tx1"/>
                </a:solidFill>
                <a:latin typeface="メイリオ" panose="020B0604030504040204" pitchFamily="50" charset="-128"/>
                <a:ea typeface="メイリオ" panose="020B0604030504040204" pitchFamily="50" charset="-128"/>
              </a:rPr>
              <a:t>SPRecorder</a:t>
            </a:r>
            <a:r>
              <a:rPr lang="ja-JP" altLang="en-US" sz="1800" dirty="0">
                <a:solidFill>
                  <a:schemeClr val="tx1"/>
                </a:solidFill>
                <a:latin typeface="メイリオ" panose="020B0604030504040204" pitchFamily="50" charset="-128"/>
                <a:ea typeface="メイリオ" panose="020B0604030504040204" pitchFamily="50" charset="-128"/>
              </a:rPr>
              <a:t>の起動</a:t>
            </a:r>
            <a:r>
              <a:rPr lang="en-US" altLang="ja-JP" sz="1800" dirty="0">
                <a:solidFill>
                  <a:schemeClr val="tx1"/>
                </a:solidFill>
                <a:latin typeface="メイリオ" panose="020B0604030504040204" pitchFamily="50" charset="-128"/>
                <a:ea typeface="メイリオ" panose="020B0604030504040204" pitchFamily="50" charset="-128"/>
              </a:rPr>
              <a:t>/</a:t>
            </a:r>
            <a:r>
              <a:rPr lang="ja-JP" altLang="en-US" sz="1800" dirty="0">
                <a:solidFill>
                  <a:schemeClr val="tx1"/>
                </a:solidFill>
                <a:latin typeface="メイリオ" panose="020B0604030504040204" pitchFamily="50" charset="-128"/>
                <a:ea typeface="メイリオ" panose="020B0604030504040204" pitchFamily="50" charset="-128"/>
              </a:rPr>
              <a:t>終了方法</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７</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設定画面の表示</a:t>
            </a:r>
            <a:r>
              <a:rPr lang="en-US" altLang="ja-JP" sz="1800" dirty="0">
                <a:solidFill>
                  <a:schemeClr val="tx1"/>
                </a:solidFill>
                <a:latin typeface="メイリオ" panose="020B0604030504040204" pitchFamily="50" charset="-128"/>
                <a:ea typeface="メイリオ" panose="020B0604030504040204" pitchFamily="50" charset="-128"/>
              </a:rPr>
              <a:t>/Player</a:t>
            </a:r>
            <a:r>
              <a:rPr lang="ja-JP" altLang="en-US" sz="1800" dirty="0">
                <a:solidFill>
                  <a:schemeClr val="tx1"/>
                </a:solidFill>
                <a:latin typeface="メイリオ" panose="020B0604030504040204" pitchFamily="50" charset="-128"/>
                <a:ea typeface="メイリオ" panose="020B0604030504040204" pitchFamily="50" charset="-128"/>
              </a:rPr>
              <a:t>の起動方法等</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８</a:t>
            </a:r>
          </a:p>
          <a:p>
            <a:pPr>
              <a:tabLst>
                <a:tab pos="5297488" algn="r"/>
              </a:tabLst>
            </a:pPr>
            <a:r>
              <a:rPr lang="en-US" altLang="ja-JP" sz="1800" dirty="0" err="1">
                <a:solidFill>
                  <a:schemeClr val="tx1"/>
                </a:solidFill>
                <a:latin typeface="メイリオ" panose="020B0604030504040204" pitchFamily="50" charset="-128"/>
                <a:ea typeface="メイリオ" panose="020B0604030504040204" pitchFamily="50" charset="-128"/>
              </a:rPr>
              <a:t>SPRecorder</a:t>
            </a:r>
            <a:r>
              <a:rPr lang="ja-JP" altLang="en-US" sz="1800" dirty="0">
                <a:solidFill>
                  <a:schemeClr val="tx1"/>
                </a:solidFill>
                <a:latin typeface="メイリオ" panose="020B0604030504040204" pitchFamily="50" charset="-128"/>
                <a:ea typeface="メイリオ" panose="020B0604030504040204" pitchFamily="50" charset="-128"/>
              </a:rPr>
              <a:t>の画面一覧</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９</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設定画面：個別設定①</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１０</a:t>
            </a:r>
            <a:endParaRPr lang="en-US" altLang="ja-JP" sz="1800" dirty="0">
              <a:solidFill>
                <a:schemeClr val="tx1"/>
              </a:solidFill>
              <a:latin typeface="メイリオ" panose="020B0604030504040204" pitchFamily="50" charset="-128"/>
              <a:ea typeface="メイリオ" panose="020B0604030504040204" pitchFamily="50" charset="-128"/>
            </a:endParaRP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設定画面：個別設定②</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１１</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設定画面：共通設定①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１２</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設定画面：共通設定②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１３</a:t>
            </a:r>
            <a:endParaRPr lang="en-US" altLang="ja-JP" sz="1800" dirty="0">
              <a:solidFill>
                <a:schemeClr val="tx1"/>
              </a:solidFill>
              <a:latin typeface="メイリオ" panose="020B0604030504040204" pitchFamily="50" charset="-128"/>
              <a:ea typeface="メイリオ" panose="020B0604030504040204" pitchFamily="50" charset="-128"/>
            </a:endParaRP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システム履歴画面</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１４</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録音：操作</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１５</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録音：未送信ファイルの送信方法</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１６</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再生画面：操作方法①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１７</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再生画面：操作方法②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１８</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アンインストール手順</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１９</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エラーメッセージ</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２０</a:t>
            </a: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重要事項（制約事項）①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２１</a:t>
            </a:r>
            <a:endParaRPr lang="en-US" altLang="ja-JP" sz="1800" dirty="0">
              <a:solidFill>
                <a:schemeClr val="tx1"/>
              </a:solidFill>
              <a:latin typeface="メイリオ" panose="020B0604030504040204" pitchFamily="50" charset="-128"/>
              <a:ea typeface="メイリオ" panose="020B0604030504040204" pitchFamily="50" charset="-128"/>
            </a:endParaRP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重要事項（制約事項）②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２２</a:t>
            </a:r>
            <a:endParaRPr lang="en-US" altLang="ja-JP" sz="1800" dirty="0">
              <a:solidFill>
                <a:schemeClr val="tx1"/>
              </a:solidFill>
              <a:latin typeface="メイリオ" panose="020B0604030504040204" pitchFamily="50" charset="-128"/>
              <a:ea typeface="メイリオ" panose="020B0604030504040204" pitchFamily="50" charset="-128"/>
            </a:endParaRPr>
          </a:p>
          <a:p>
            <a:pPr>
              <a:tabLst>
                <a:tab pos="5297488" algn="r"/>
              </a:tabLst>
            </a:pPr>
            <a:r>
              <a:rPr lang="ja-JP" altLang="en-US" sz="1800" dirty="0">
                <a:solidFill>
                  <a:schemeClr val="tx1"/>
                </a:solidFill>
                <a:latin typeface="メイリオ" panose="020B0604030504040204" pitchFamily="50" charset="-128"/>
                <a:ea typeface="メイリオ" panose="020B0604030504040204" pitchFamily="50" charset="-128"/>
              </a:rPr>
              <a:t>重要事項（制約事項）③ </a:t>
            </a:r>
            <a:r>
              <a:rPr lang="en-US" altLang="ja-JP" sz="1800" u="dash" baseline="400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 </a:t>
            </a:r>
            <a:r>
              <a:rPr lang="ja-JP" altLang="en-US" sz="1800" dirty="0">
                <a:solidFill>
                  <a:schemeClr val="tx1"/>
                </a:solidFill>
                <a:latin typeface="メイリオ" panose="020B0604030504040204" pitchFamily="50" charset="-128"/>
                <a:ea typeface="メイリオ" panose="020B0604030504040204" pitchFamily="50" charset="-128"/>
              </a:rPr>
              <a:t>２３</a:t>
            </a:r>
            <a:endParaRPr lang="en-US" altLang="ja-JP" sz="18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794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95956" y="851912"/>
            <a:ext cx="3323756" cy="707886"/>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a:t>
            </a:r>
            <a:r>
              <a:rPr lang="en-US" altLang="ja-JP" sz="1000" b="1" dirty="0">
                <a:solidFill>
                  <a:schemeClr val="tx1"/>
                </a:solidFill>
                <a:latin typeface="メイリオ" panose="020B0604030504040204" pitchFamily="50" charset="-128"/>
                <a:ea typeface="メイリオ" panose="020B0604030504040204" pitchFamily="50" charset="-128"/>
              </a:rPr>
              <a:t> </a:t>
            </a:r>
            <a:r>
              <a:rPr lang="en-US" altLang="ja-JP" sz="1000" b="1" dirty="0" err="1">
                <a:solidFill>
                  <a:schemeClr val="tx1"/>
                </a:solidFill>
                <a:latin typeface="メイリオ" panose="020B0604030504040204" pitchFamily="50" charset="-128"/>
                <a:ea typeface="メイリオ" panose="020B0604030504040204" pitchFamily="50" charset="-128"/>
              </a:rPr>
              <a:t>SPReorder</a:t>
            </a:r>
            <a:r>
              <a:rPr lang="ja-JP" altLang="en-US" sz="1000" b="1" dirty="0">
                <a:solidFill>
                  <a:schemeClr val="tx1"/>
                </a:solidFill>
                <a:latin typeface="メイリオ" panose="020B0604030504040204" pitchFamily="50" charset="-128"/>
                <a:ea typeface="メイリオ" panose="020B0604030504040204" pitchFamily="50" charset="-128"/>
              </a:rPr>
              <a:t>をインストールします。</a:t>
            </a:r>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a:t>
            </a:r>
            <a:r>
              <a:rPr kumimoji="1" lang="ja-JP" altLang="en-US" sz="1000" dirty="0">
                <a:solidFill>
                  <a:schemeClr val="tx1"/>
                </a:solidFill>
                <a:latin typeface="メイリオ" panose="020B0604030504040204" pitchFamily="50" charset="-128"/>
                <a:ea typeface="メイリオ" panose="020B0604030504040204" pitchFamily="50" charset="-128"/>
              </a:rPr>
              <a:t>エクスプローラを起動し、</a:t>
            </a:r>
            <a:r>
              <a:rPr kumimoji="1" lang="en-US" altLang="ja-JP" sz="1000" dirty="0">
                <a:solidFill>
                  <a:schemeClr val="tx1"/>
                </a:solidFill>
                <a:latin typeface="メイリオ" panose="020B0604030504040204" pitchFamily="50" charset="-128"/>
                <a:ea typeface="メイリオ" panose="020B0604030504040204" pitchFamily="50" charset="-128"/>
              </a:rPr>
              <a:t>CD-ROM</a:t>
            </a:r>
            <a:r>
              <a:rPr kumimoji="1" lang="ja-JP" altLang="en-US" sz="1000" dirty="0">
                <a:solidFill>
                  <a:schemeClr val="tx1"/>
                </a:solidFill>
                <a:latin typeface="メイリオ" panose="020B0604030504040204" pitchFamily="50" charset="-128"/>
                <a:ea typeface="メイリオ" panose="020B0604030504040204" pitchFamily="50" charset="-128"/>
              </a:rPr>
              <a:t>ドライブの　</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b="1" dirty="0">
                <a:solidFill>
                  <a:schemeClr val="tx1"/>
                </a:solidFill>
                <a:latin typeface="メイリオ" panose="020B0604030504040204" pitchFamily="50" charset="-128"/>
                <a:ea typeface="メイリオ" panose="020B0604030504040204" pitchFamily="50" charset="-128"/>
              </a:rPr>
              <a:t> </a:t>
            </a:r>
            <a:r>
              <a:rPr lang="en-US" altLang="ja-JP" sz="1000" dirty="0" err="1">
                <a:solidFill>
                  <a:schemeClr val="tx1"/>
                </a:solidFill>
                <a:latin typeface="メイリオ" panose="020B0604030504040204" pitchFamily="50" charset="-128"/>
                <a:ea typeface="メイリオ" panose="020B0604030504040204" pitchFamily="50" charset="-128"/>
              </a:rPr>
              <a:t>SPReorder</a:t>
            </a:r>
            <a:r>
              <a:rPr lang="en-US" altLang="ja-JP"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Setup.exe</a:t>
            </a:r>
            <a:r>
              <a:rPr kumimoji="1" lang="ja-JP" altLang="en-US" sz="1000" dirty="0">
                <a:solidFill>
                  <a:schemeClr val="tx1"/>
                </a:solidFill>
                <a:latin typeface="メイリオ" panose="020B0604030504040204" pitchFamily="50" charset="-128"/>
                <a:ea typeface="メイリオ" panose="020B0604030504040204" pitchFamily="50" charset="-128"/>
              </a:rPr>
              <a:t>を起動してください。</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インストール手順①</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00885" y="1437392"/>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②下図が表示された場合、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はい</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age.-04</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E28A2454-E066-49FD-88E0-23D885E12EE4}"/>
              </a:ext>
            </a:extLst>
          </p:cNvPr>
          <p:cNvPicPr>
            <a:picLocks noChangeAspect="1"/>
          </p:cNvPicPr>
          <p:nvPr/>
        </p:nvPicPr>
        <p:blipFill>
          <a:blip r:embed="rId3"/>
          <a:stretch>
            <a:fillRect/>
          </a:stretch>
        </p:blipFill>
        <p:spPr>
          <a:xfrm>
            <a:off x="490565" y="1935288"/>
            <a:ext cx="2197839" cy="1544221"/>
          </a:xfrm>
          <a:prstGeom prst="rect">
            <a:avLst/>
          </a:prstGeom>
        </p:spPr>
      </p:pic>
      <p:sp>
        <p:nvSpPr>
          <p:cNvPr id="22" name="右矢印 21"/>
          <p:cNvSpPr/>
          <p:nvPr/>
        </p:nvSpPr>
        <p:spPr bwMode="auto">
          <a:xfrm rot="13226379">
            <a:off x="1088808" y="3261755"/>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3" name="図 12">
            <a:extLst>
              <a:ext uri="{FF2B5EF4-FFF2-40B4-BE49-F238E27FC236}">
                <a16:creationId xmlns:a16="http://schemas.microsoft.com/office/drawing/2014/main" id="{3EAB8BB4-88C6-4B6B-8F38-AB86BE3F901A}"/>
              </a:ext>
            </a:extLst>
          </p:cNvPr>
          <p:cNvPicPr>
            <a:picLocks noChangeAspect="1"/>
          </p:cNvPicPr>
          <p:nvPr/>
        </p:nvPicPr>
        <p:blipFill>
          <a:blip r:embed="rId4"/>
          <a:stretch>
            <a:fillRect/>
          </a:stretch>
        </p:blipFill>
        <p:spPr>
          <a:xfrm>
            <a:off x="483680" y="4034283"/>
            <a:ext cx="2197838" cy="1821496"/>
          </a:xfrm>
          <a:prstGeom prst="rect">
            <a:avLst/>
          </a:prstGeom>
        </p:spPr>
      </p:pic>
      <p:sp>
        <p:nvSpPr>
          <p:cNvPr id="27" name="テキスト ボックス 26">
            <a:extLst>
              <a:ext uri="{FF2B5EF4-FFF2-40B4-BE49-F238E27FC236}">
                <a16:creationId xmlns:a16="http://schemas.microsoft.com/office/drawing/2014/main" id="{7C10F91E-B9DC-482C-B160-C84E57CA94C2}"/>
              </a:ext>
            </a:extLst>
          </p:cNvPr>
          <p:cNvSpPr txBox="1"/>
          <p:nvPr/>
        </p:nvSpPr>
        <p:spPr>
          <a:xfrm>
            <a:off x="100885" y="3600394"/>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③下図が表示されますので、</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次へ</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ボタンをクリックし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1" name="右矢印 20"/>
          <p:cNvSpPr/>
          <p:nvPr/>
        </p:nvSpPr>
        <p:spPr bwMode="auto">
          <a:xfrm rot="13226379">
            <a:off x="1901285" y="5778629"/>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7" name="図 16">
            <a:extLst>
              <a:ext uri="{FF2B5EF4-FFF2-40B4-BE49-F238E27FC236}">
                <a16:creationId xmlns:a16="http://schemas.microsoft.com/office/drawing/2014/main" id="{E86EDA6C-ADE8-4506-9838-7B4DF9360AED}"/>
              </a:ext>
            </a:extLst>
          </p:cNvPr>
          <p:cNvPicPr>
            <a:picLocks noChangeAspect="1"/>
          </p:cNvPicPr>
          <p:nvPr/>
        </p:nvPicPr>
        <p:blipFill>
          <a:blip r:embed="rId5"/>
          <a:stretch>
            <a:fillRect/>
          </a:stretch>
        </p:blipFill>
        <p:spPr>
          <a:xfrm>
            <a:off x="483680" y="6491921"/>
            <a:ext cx="2188854" cy="1760929"/>
          </a:xfrm>
          <a:prstGeom prst="rect">
            <a:avLst/>
          </a:prstGeom>
        </p:spPr>
      </p:pic>
      <p:sp>
        <p:nvSpPr>
          <p:cNvPr id="31" name="テキスト ボックス 30">
            <a:extLst>
              <a:ext uri="{FF2B5EF4-FFF2-40B4-BE49-F238E27FC236}">
                <a16:creationId xmlns:a16="http://schemas.microsoft.com/office/drawing/2014/main" id="{935CA19E-FC64-4278-A69E-08111154E980}"/>
              </a:ext>
            </a:extLst>
          </p:cNvPr>
          <p:cNvSpPr txBox="1"/>
          <p:nvPr/>
        </p:nvSpPr>
        <p:spPr>
          <a:xfrm>
            <a:off x="100884" y="5985543"/>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④下図が表示されますので、［同意する］にチェックし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次へ</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2" name="右矢印 20">
            <a:extLst>
              <a:ext uri="{FF2B5EF4-FFF2-40B4-BE49-F238E27FC236}">
                <a16:creationId xmlns:a16="http://schemas.microsoft.com/office/drawing/2014/main" id="{AE15963D-21AD-43A1-8AC9-FDF551C4AE60}"/>
              </a:ext>
            </a:extLst>
          </p:cNvPr>
          <p:cNvSpPr/>
          <p:nvPr/>
        </p:nvSpPr>
        <p:spPr bwMode="auto">
          <a:xfrm rot="13226379">
            <a:off x="735426" y="7867804"/>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3" name="右矢印 20">
            <a:extLst>
              <a:ext uri="{FF2B5EF4-FFF2-40B4-BE49-F238E27FC236}">
                <a16:creationId xmlns:a16="http://schemas.microsoft.com/office/drawing/2014/main" id="{CB084963-2B82-4798-AFCA-8BA90FB0E8B1}"/>
              </a:ext>
            </a:extLst>
          </p:cNvPr>
          <p:cNvSpPr/>
          <p:nvPr/>
        </p:nvSpPr>
        <p:spPr bwMode="auto">
          <a:xfrm rot="13226379">
            <a:off x="1977484" y="815937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9" name="図 18">
            <a:extLst>
              <a:ext uri="{FF2B5EF4-FFF2-40B4-BE49-F238E27FC236}">
                <a16:creationId xmlns:a16="http://schemas.microsoft.com/office/drawing/2014/main" id="{6FD70F39-A6B6-4258-9B09-1A45E8548826}"/>
              </a:ext>
            </a:extLst>
          </p:cNvPr>
          <p:cNvPicPr>
            <a:picLocks noChangeAspect="1"/>
          </p:cNvPicPr>
          <p:nvPr/>
        </p:nvPicPr>
        <p:blipFill>
          <a:blip r:embed="rId6"/>
          <a:stretch>
            <a:fillRect/>
          </a:stretch>
        </p:blipFill>
        <p:spPr>
          <a:xfrm>
            <a:off x="3998285" y="1420442"/>
            <a:ext cx="2182276" cy="1809237"/>
          </a:xfrm>
          <a:prstGeom prst="rect">
            <a:avLst/>
          </a:prstGeom>
        </p:spPr>
      </p:pic>
      <p:sp>
        <p:nvSpPr>
          <p:cNvPr id="35" name="テキスト ボックス 34">
            <a:extLst>
              <a:ext uri="{FF2B5EF4-FFF2-40B4-BE49-F238E27FC236}">
                <a16:creationId xmlns:a16="http://schemas.microsoft.com/office/drawing/2014/main" id="{D4EB4853-9C83-4FBF-9F51-2352914AF31D}"/>
              </a:ext>
            </a:extLst>
          </p:cNvPr>
          <p:cNvSpPr txBox="1"/>
          <p:nvPr/>
        </p:nvSpPr>
        <p:spPr>
          <a:xfrm>
            <a:off x="3438289" y="967194"/>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⑤下図が表示されますので、</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インストール</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クリックしてください。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6" name="右矢印 25"/>
          <p:cNvSpPr/>
          <p:nvPr/>
        </p:nvSpPr>
        <p:spPr bwMode="auto">
          <a:xfrm rot="13226379">
            <a:off x="5513693" y="3172060"/>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24" name="図 23">
            <a:extLst>
              <a:ext uri="{FF2B5EF4-FFF2-40B4-BE49-F238E27FC236}">
                <a16:creationId xmlns:a16="http://schemas.microsoft.com/office/drawing/2014/main" id="{4A42B6F6-A4F0-4A1F-B787-9C85BF6D4B62}"/>
              </a:ext>
            </a:extLst>
          </p:cNvPr>
          <p:cNvPicPr>
            <a:picLocks noChangeAspect="1"/>
          </p:cNvPicPr>
          <p:nvPr/>
        </p:nvPicPr>
        <p:blipFill>
          <a:blip r:embed="rId7"/>
          <a:stretch>
            <a:fillRect/>
          </a:stretch>
        </p:blipFill>
        <p:spPr>
          <a:xfrm>
            <a:off x="4001278" y="6359695"/>
            <a:ext cx="2179283" cy="1806756"/>
          </a:xfrm>
          <a:prstGeom prst="rect">
            <a:avLst/>
          </a:prstGeom>
        </p:spPr>
      </p:pic>
      <p:sp>
        <p:nvSpPr>
          <p:cNvPr id="38" name="テキスト ボックス 37">
            <a:extLst>
              <a:ext uri="{FF2B5EF4-FFF2-40B4-BE49-F238E27FC236}">
                <a16:creationId xmlns:a16="http://schemas.microsoft.com/office/drawing/2014/main" id="{9DD119BD-011F-4A94-A4A8-8D458505AE10}"/>
              </a:ext>
            </a:extLst>
          </p:cNvPr>
          <p:cNvSpPr txBox="1"/>
          <p:nvPr/>
        </p:nvSpPr>
        <p:spPr>
          <a:xfrm>
            <a:off x="3438289" y="5981427"/>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⑦下図が表示されますので、</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終了</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9" name="右矢印 25">
            <a:extLst>
              <a:ext uri="{FF2B5EF4-FFF2-40B4-BE49-F238E27FC236}">
                <a16:creationId xmlns:a16="http://schemas.microsoft.com/office/drawing/2014/main" id="{751F59BE-7ADE-4BD9-8CD8-737DADDC01C7}"/>
              </a:ext>
            </a:extLst>
          </p:cNvPr>
          <p:cNvSpPr/>
          <p:nvPr/>
        </p:nvSpPr>
        <p:spPr bwMode="auto">
          <a:xfrm rot="13226379">
            <a:off x="5578496" y="809236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4" name="図 3">
            <a:extLst>
              <a:ext uri="{FF2B5EF4-FFF2-40B4-BE49-F238E27FC236}">
                <a16:creationId xmlns:a16="http://schemas.microsoft.com/office/drawing/2014/main" id="{7EFFEDA8-0BFC-4EFA-8796-59E6C83F9A81}"/>
              </a:ext>
            </a:extLst>
          </p:cNvPr>
          <p:cNvPicPr>
            <a:picLocks noChangeAspect="1"/>
          </p:cNvPicPr>
          <p:nvPr/>
        </p:nvPicPr>
        <p:blipFill>
          <a:blip r:embed="rId8"/>
          <a:stretch>
            <a:fillRect/>
          </a:stretch>
        </p:blipFill>
        <p:spPr>
          <a:xfrm>
            <a:off x="3975084" y="4041505"/>
            <a:ext cx="2205477" cy="1817617"/>
          </a:xfrm>
          <a:prstGeom prst="rect">
            <a:avLst/>
          </a:prstGeom>
        </p:spPr>
      </p:pic>
      <p:sp>
        <p:nvSpPr>
          <p:cNvPr id="29" name="テキスト ボックス 28">
            <a:extLst>
              <a:ext uri="{FF2B5EF4-FFF2-40B4-BE49-F238E27FC236}">
                <a16:creationId xmlns:a16="http://schemas.microsoft.com/office/drawing/2014/main" id="{B8F570FD-DD03-4A34-B073-5C8D672BB853}"/>
              </a:ext>
            </a:extLst>
          </p:cNvPr>
          <p:cNvSpPr txBox="1"/>
          <p:nvPr/>
        </p:nvSpPr>
        <p:spPr>
          <a:xfrm>
            <a:off x="3429000" y="3305419"/>
            <a:ext cx="3419711" cy="861774"/>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⑥下図が表示されますので、デスクトップに再生画面の</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アイコンを作成する場合は、［デスクトップに再生画</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面へのアイコンを作成する］にチェックし、</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次へ</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タンをクリックしてください。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0" name="右矢印 25">
            <a:extLst>
              <a:ext uri="{FF2B5EF4-FFF2-40B4-BE49-F238E27FC236}">
                <a16:creationId xmlns:a16="http://schemas.microsoft.com/office/drawing/2014/main" id="{CE066BA0-7A8F-4E91-A381-B07D360EA07E}"/>
              </a:ext>
            </a:extLst>
          </p:cNvPr>
          <p:cNvSpPr/>
          <p:nvPr/>
        </p:nvSpPr>
        <p:spPr bwMode="auto">
          <a:xfrm rot="13226379">
            <a:off x="5471880" y="5778629"/>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75BE330-CE21-E365-A4E4-87A22B0B4EA7}"/>
              </a:ext>
            </a:extLst>
          </p:cNvPr>
          <p:cNvPicPr>
            <a:picLocks noChangeAspect="1"/>
          </p:cNvPicPr>
          <p:nvPr/>
        </p:nvPicPr>
        <p:blipFill>
          <a:blip r:embed="rId2"/>
          <a:stretch>
            <a:fillRect/>
          </a:stretch>
        </p:blipFill>
        <p:spPr>
          <a:xfrm>
            <a:off x="4266455" y="1163497"/>
            <a:ext cx="1541360" cy="1259213"/>
          </a:xfrm>
          <a:prstGeom prst="rect">
            <a:avLst/>
          </a:prstGeom>
        </p:spPr>
      </p:pic>
      <p:pic>
        <p:nvPicPr>
          <p:cNvPr id="8" name="図 7">
            <a:extLst>
              <a:ext uri="{FF2B5EF4-FFF2-40B4-BE49-F238E27FC236}">
                <a16:creationId xmlns:a16="http://schemas.microsoft.com/office/drawing/2014/main" id="{9AD57567-7819-4DED-895F-777C718B5D56}"/>
              </a:ext>
            </a:extLst>
          </p:cNvPr>
          <p:cNvPicPr>
            <a:picLocks noChangeAspect="1"/>
          </p:cNvPicPr>
          <p:nvPr/>
        </p:nvPicPr>
        <p:blipFill>
          <a:blip r:embed="rId3"/>
          <a:stretch>
            <a:fillRect/>
          </a:stretch>
        </p:blipFill>
        <p:spPr>
          <a:xfrm>
            <a:off x="4567248" y="5981007"/>
            <a:ext cx="1154548" cy="951888"/>
          </a:xfrm>
          <a:prstGeom prst="rect">
            <a:avLst/>
          </a:prstGeom>
        </p:spPr>
      </p:pic>
      <p:pic>
        <p:nvPicPr>
          <p:cNvPr id="4" name="図 3">
            <a:extLst>
              <a:ext uri="{FF2B5EF4-FFF2-40B4-BE49-F238E27FC236}">
                <a16:creationId xmlns:a16="http://schemas.microsoft.com/office/drawing/2014/main" id="{2B115B45-091B-4A1E-8412-066905A63CF8}"/>
              </a:ext>
            </a:extLst>
          </p:cNvPr>
          <p:cNvPicPr>
            <a:picLocks noChangeAspect="1"/>
          </p:cNvPicPr>
          <p:nvPr/>
        </p:nvPicPr>
        <p:blipFill>
          <a:blip r:embed="rId4"/>
          <a:stretch>
            <a:fillRect/>
          </a:stretch>
        </p:blipFill>
        <p:spPr>
          <a:xfrm>
            <a:off x="508413" y="6570576"/>
            <a:ext cx="2192966" cy="1602031"/>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インストール手順②</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432553" y="7989922"/>
            <a:ext cx="3423938" cy="246221"/>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★以上でインストールは終了です。</a:t>
            </a:r>
            <a:endParaRPr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bwMode="auto">
          <a:xfrm>
            <a:off x="3544553" y="8225959"/>
            <a:ext cx="3094821" cy="546734"/>
          </a:xfrm>
          <a:prstGeom prst="rect">
            <a:avLst/>
          </a:prstGeom>
          <a:solidFill>
            <a:schemeClr val="bg1">
              <a:lumMod val="85000"/>
            </a:schemeClr>
          </a:solidFill>
          <a:ln w="12700" algn="ctr">
            <a:solidFill>
              <a:schemeClr val="tx1"/>
            </a:solidFill>
            <a:prstDash val="sysDash"/>
            <a:round/>
            <a:headEnd/>
            <a:tailEnd/>
          </a:ln>
        </p:spPr>
        <p:txBody>
          <a:bodyPr rtlCol="0" anchor="ctr"/>
          <a:lstStyle/>
          <a:p>
            <a:r>
              <a:rPr kumimoji="1" lang="ja-JP" altLang="en-US" sz="1000" dirty="0">
                <a:solidFill>
                  <a:schemeClr val="tx1"/>
                </a:solidFill>
                <a:latin typeface="メイリオ" panose="020B0604030504040204" pitchFamily="50" charset="-128"/>
                <a:ea typeface="メイリオ" panose="020B0604030504040204" pitchFamily="50" charset="-128"/>
              </a:rPr>
              <a:t>インストールと同時にスタートアップに登録されます。次回パソコン起動時は本ソフトウェアが</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自動的に起動されます。</a:t>
            </a:r>
          </a:p>
        </p:txBody>
      </p:sp>
      <p:sp>
        <p:nvSpPr>
          <p:cNvPr id="30" name="テキスト ボックス 29"/>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age.-05</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3A854A55-92B9-43D9-A78E-C275877F9048}"/>
              </a:ext>
            </a:extLst>
          </p:cNvPr>
          <p:cNvSpPr txBox="1"/>
          <p:nvPr/>
        </p:nvSpPr>
        <p:spPr>
          <a:xfrm>
            <a:off x="124842" y="5938856"/>
            <a:ext cx="3419711"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⑨下図が表示されますので、ご購入したライセンス</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ファイルを選択後、</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開く</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r>
              <a:rPr lang="en-US" altLang="ja-JP" sz="1000" dirty="0" err="1">
                <a:solidFill>
                  <a:schemeClr val="tx1"/>
                </a:solidFill>
                <a:latin typeface="メイリオ" panose="020B0604030504040204" pitchFamily="50" charset="-128"/>
                <a:ea typeface="メイリオ" panose="020B0604030504040204" pitchFamily="50" charset="-128"/>
              </a:rPr>
              <a:t>NSSPR_XXXX_XXXX_XF.lic</a:t>
            </a:r>
            <a:r>
              <a:rPr lang="ja-JP" altLang="en-US" sz="1000" dirty="0">
                <a:solidFill>
                  <a:schemeClr val="tx1"/>
                </a:solidFill>
                <a:latin typeface="メイリオ" panose="020B0604030504040204" pitchFamily="50" charset="-128"/>
                <a:ea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8" name="右矢印 17"/>
          <p:cNvSpPr/>
          <p:nvPr/>
        </p:nvSpPr>
        <p:spPr bwMode="auto">
          <a:xfrm rot="13226379">
            <a:off x="2503786" y="8009285"/>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2" name="テキスト ボックス 31">
            <a:extLst>
              <a:ext uri="{FF2B5EF4-FFF2-40B4-BE49-F238E27FC236}">
                <a16:creationId xmlns:a16="http://schemas.microsoft.com/office/drawing/2014/main" id="{79EE6968-F167-4FB6-B6A1-CA6F8AD3288E}"/>
              </a:ext>
            </a:extLst>
          </p:cNvPr>
          <p:cNvSpPr txBox="1"/>
          <p:nvPr/>
        </p:nvSpPr>
        <p:spPr>
          <a:xfrm>
            <a:off x="3544553" y="769144"/>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⑩下図が表示されますので、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適用</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CC87C800-831D-4FA4-AB39-E37F2CC37277}"/>
              </a:ext>
            </a:extLst>
          </p:cNvPr>
          <p:cNvSpPr txBox="1"/>
          <p:nvPr/>
        </p:nvSpPr>
        <p:spPr>
          <a:xfrm>
            <a:off x="3544553" y="5562146"/>
            <a:ext cx="3419711"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⑫下図が表示されますので、 </a:t>
            </a:r>
            <a:r>
              <a:rPr lang="en-US" altLang="ja-JP" sz="1000" dirty="0">
                <a:solidFill>
                  <a:schemeClr val="tx1"/>
                </a:solidFill>
                <a:latin typeface="メイリオ" panose="020B0604030504040204" pitchFamily="50" charset="-128"/>
                <a:ea typeface="メイリオ" panose="020B0604030504040204" pitchFamily="50" charset="-128"/>
              </a:rPr>
              <a:t>[OK]</a:t>
            </a:r>
            <a:r>
              <a:rPr lang="ja-JP" altLang="en-US" sz="1000" dirty="0">
                <a:solidFill>
                  <a:schemeClr val="tx1"/>
                </a:solidFill>
                <a:latin typeface="メイリオ" panose="020B0604030504040204" pitchFamily="50" charset="-128"/>
                <a:ea typeface="メイリオ" panose="020B0604030504040204" pitchFamily="50" charset="-128"/>
              </a:rPr>
              <a:t>ボタンをクリック</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してください。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4" name="右矢印 23"/>
          <p:cNvSpPr/>
          <p:nvPr/>
        </p:nvSpPr>
        <p:spPr bwMode="auto">
          <a:xfrm rot="13226379">
            <a:off x="5270047" y="674221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19" name="テキスト ボックス 18">
            <a:extLst>
              <a:ext uri="{FF2B5EF4-FFF2-40B4-BE49-F238E27FC236}">
                <a16:creationId xmlns:a16="http://schemas.microsoft.com/office/drawing/2014/main" id="{760A8314-00ED-475B-AA66-F07181754020}"/>
              </a:ext>
            </a:extLst>
          </p:cNvPr>
          <p:cNvSpPr txBox="1"/>
          <p:nvPr/>
        </p:nvSpPr>
        <p:spPr>
          <a:xfrm>
            <a:off x="124842" y="769144"/>
            <a:ext cx="3419711"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⑧次にライセンスの登録を行います。下図が表示され</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ますので、ライセンスモードを選択し、</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参照</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をクリックしてください。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5" name="右矢印 24"/>
          <p:cNvSpPr/>
          <p:nvPr/>
        </p:nvSpPr>
        <p:spPr bwMode="auto">
          <a:xfrm rot="13226379">
            <a:off x="5395457" y="223625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3" name="図 12">
            <a:extLst>
              <a:ext uri="{FF2B5EF4-FFF2-40B4-BE49-F238E27FC236}">
                <a16:creationId xmlns:a16="http://schemas.microsoft.com/office/drawing/2014/main" id="{3EBA361E-5C3C-42B3-9A2C-76D48B1733CB}"/>
              </a:ext>
            </a:extLst>
          </p:cNvPr>
          <p:cNvPicPr>
            <a:picLocks noChangeAspect="1"/>
          </p:cNvPicPr>
          <p:nvPr/>
        </p:nvPicPr>
        <p:blipFill>
          <a:blip r:embed="rId5"/>
          <a:stretch>
            <a:fillRect/>
          </a:stretch>
        </p:blipFill>
        <p:spPr>
          <a:xfrm>
            <a:off x="4266455" y="3263001"/>
            <a:ext cx="1503484" cy="1249885"/>
          </a:xfrm>
          <a:prstGeom prst="rect">
            <a:avLst/>
          </a:prstGeom>
        </p:spPr>
      </p:pic>
      <p:sp>
        <p:nvSpPr>
          <p:cNvPr id="33" name="テキスト ボックス 32">
            <a:extLst>
              <a:ext uri="{FF2B5EF4-FFF2-40B4-BE49-F238E27FC236}">
                <a16:creationId xmlns:a16="http://schemas.microsoft.com/office/drawing/2014/main" id="{DE624010-50F4-4425-8977-5F5C388F4C55}"/>
              </a:ext>
            </a:extLst>
          </p:cNvPr>
          <p:cNvSpPr txBox="1"/>
          <p:nvPr/>
        </p:nvSpPr>
        <p:spPr>
          <a:xfrm>
            <a:off x="3520619" y="2565687"/>
            <a:ext cx="3419711"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⑪下図が表示されますので、ライセンス内容があって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いれば</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はい</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ボタンをクリックしてください。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内容が合っていない場合は、「いいえ」ボタンを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おしてやり直してください。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6" name="右矢印 23">
            <a:extLst>
              <a:ext uri="{FF2B5EF4-FFF2-40B4-BE49-F238E27FC236}">
                <a16:creationId xmlns:a16="http://schemas.microsoft.com/office/drawing/2014/main" id="{9179426A-1F4C-471D-9B02-111B515BC214}"/>
              </a:ext>
            </a:extLst>
          </p:cNvPr>
          <p:cNvSpPr/>
          <p:nvPr/>
        </p:nvSpPr>
        <p:spPr bwMode="auto">
          <a:xfrm rot="13226379">
            <a:off x="4684639" y="4320817"/>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9" name="テキスト ボックス 38">
            <a:extLst>
              <a:ext uri="{FF2B5EF4-FFF2-40B4-BE49-F238E27FC236}">
                <a16:creationId xmlns:a16="http://schemas.microsoft.com/office/drawing/2014/main" id="{9022E574-284D-48F1-9C90-C90371C3428A}"/>
              </a:ext>
            </a:extLst>
          </p:cNvPr>
          <p:cNvSpPr txBox="1"/>
          <p:nvPr/>
        </p:nvSpPr>
        <p:spPr>
          <a:xfrm>
            <a:off x="3520619" y="4594743"/>
            <a:ext cx="3419711" cy="861774"/>
          </a:xfrm>
          <a:prstGeom prst="rect">
            <a:avLst/>
          </a:prstGeom>
          <a:noFill/>
        </p:spPr>
        <p:txBody>
          <a:bodyPr wrap="square" rtlCol="0">
            <a:spAutoFit/>
          </a:bodyPr>
          <a:lstStyle/>
          <a:p>
            <a:r>
              <a:rPr lang="ja-JP" altLang="en-US" sz="1000" dirty="0">
                <a:solidFill>
                  <a:srgbClr val="FF0000"/>
                </a:solidFill>
                <a:latin typeface="メイリオ" panose="020B0604030504040204" pitchFamily="50" charset="-128"/>
                <a:ea typeface="メイリオ" panose="020B0604030504040204" pitchFamily="50" charset="-128"/>
              </a:rPr>
              <a:t>上記ライセンス内容は、録音と再生ライセンスの場合</a:t>
            </a:r>
            <a:endParaRPr lang="en-US" altLang="ja-JP" sz="1000" dirty="0">
              <a:solidFill>
                <a:srgbClr val="FF0000"/>
              </a:solidFill>
              <a:latin typeface="メイリオ" panose="020B0604030504040204" pitchFamily="50" charset="-128"/>
              <a:ea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rPr>
              <a:t>です。選択したライセンスによって、内容が異なりま</a:t>
            </a:r>
            <a:endParaRPr lang="en-US" altLang="ja-JP" sz="1000" dirty="0">
              <a:solidFill>
                <a:srgbClr val="FF0000"/>
              </a:solidFill>
              <a:latin typeface="メイリオ" panose="020B0604030504040204" pitchFamily="50" charset="-128"/>
              <a:ea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rPr>
              <a:t>す。また、ライセンスを間違えますと、ご希望の機能が</a:t>
            </a:r>
            <a:endParaRPr lang="en-US" altLang="ja-JP" sz="1000" dirty="0">
              <a:solidFill>
                <a:srgbClr val="FF0000"/>
              </a:solidFill>
              <a:latin typeface="メイリオ" panose="020B0604030504040204" pitchFamily="50" charset="-128"/>
              <a:ea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rPr>
              <a:t>使えなくなりますので、必ず、ご確認をお願いいたし</a:t>
            </a:r>
            <a:endParaRPr lang="en-US" altLang="ja-JP" sz="1000" dirty="0">
              <a:solidFill>
                <a:srgbClr val="FF0000"/>
              </a:solidFill>
              <a:latin typeface="メイリオ" panose="020B0604030504040204" pitchFamily="50" charset="-128"/>
              <a:ea typeface="メイリオ" panose="020B0604030504040204" pitchFamily="50" charset="-128"/>
            </a:endParaRPr>
          </a:p>
          <a:p>
            <a:r>
              <a:rPr lang="ja-JP" altLang="en-US" sz="1000" dirty="0">
                <a:solidFill>
                  <a:srgbClr val="FF0000"/>
                </a:solidFill>
                <a:latin typeface="メイリオ" panose="020B0604030504040204" pitchFamily="50" charset="-128"/>
                <a:ea typeface="メイリオ" panose="020B0604030504040204" pitchFamily="50" charset="-128"/>
              </a:rPr>
              <a:t>ます。</a:t>
            </a:r>
            <a:endParaRPr lang="en-US" altLang="ja-JP" sz="1000" dirty="0">
              <a:solidFill>
                <a:srgbClr val="FF000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A381CE9-C471-4958-EBAD-BCEB5676FE89}"/>
              </a:ext>
            </a:extLst>
          </p:cNvPr>
          <p:cNvPicPr>
            <a:picLocks noChangeAspect="1"/>
          </p:cNvPicPr>
          <p:nvPr/>
        </p:nvPicPr>
        <p:blipFill>
          <a:blip r:embed="rId6"/>
          <a:stretch>
            <a:fillRect/>
          </a:stretch>
        </p:blipFill>
        <p:spPr>
          <a:xfrm>
            <a:off x="1037888" y="1295035"/>
            <a:ext cx="1407715" cy="2238891"/>
          </a:xfrm>
          <a:prstGeom prst="rect">
            <a:avLst/>
          </a:prstGeom>
        </p:spPr>
      </p:pic>
      <p:sp>
        <p:nvSpPr>
          <p:cNvPr id="21" name="右矢印 25">
            <a:extLst>
              <a:ext uri="{FF2B5EF4-FFF2-40B4-BE49-F238E27FC236}">
                <a16:creationId xmlns:a16="http://schemas.microsoft.com/office/drawing/2014/main" id="{D20E43C5-C1F7-450B-93D4-8E135806DBE5}"/>
              </a:ext>
            </a:extLst>
          </p:cNvPr>
          <p:cNvSpPr/>
          <p:nvPr/>
        </p:nvSpPr>
        <p:spPr bwMode="auto">
          <a:xfrm rot="13226379">
            <a:off x="1433392" y="3373442"/>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graphicFrame>
        <p:nvGraphicFramePr>
          <p:cNvPr id="10" name="表 9">
            <a:extLst>
              <a:ext uri="{FF2B5EF4-FFF2-40B4-BE49-F238E27FC236}">
                <a16:creationId xmlns:a16="http://schemas.microsoft.com/office/drawing/2014/main" id="{AF539638-5803-57D8-BEE4-DA0AF2C6D125}"/>
              </a:ext>
            </a:extLst>
          </p:cNvPr>
          <p:cNvGraphicFramePr>
            <a:graphicFrameLocks noGrp="1"/>
          </p:cNvGraphicFramePr>
          <p:nvPr>
            <p:extLst>
              <p:ext uri="{D42A27DB-BD31-4B8C-83A1-F6EECF244321}">
                <p14:modId xmlns:p14="http://schemas.microsoft.com/office/powerpoint/2010/main" val="2619289114"/>
              </p:ext>
            </p:extLst>
          </p:nvPr>
        </p:nvGraphicFramePr>
        <p:xfrm>
          <a:off x="326229" y="3662640"/>
          <a:ext cx="2883696" cy="2149063"/>
        </p:xfrm>
        <a:graphic>
          <a:graphicData uri="http://schemas.openxmlformats.org/drawingml/2006/table">
            <a:tbl>
              <a:tblPr firstRow="1" bandRow="1">
                <a:tableStyleId>{5940675A-B579-460E-94D1-54222C63F5DA}</a:tableStyleId>
              </a:tblPr>
              <a:tblGrid>
                <a:gridCol w="1130690">
                  <a:extLst>
                    <a:ext uri="{9D8B030D-6E8A-4147-A177-3AD203B41FA5}">
                      <a16:colId xmlns:a16="http://schemas.microsoft.com/office/drawing/2014/main" val="406195989"/>
                    </a:ext>
                  </a:extLst>
                </a:gridCol>
                <a:gridCol w="1753006">
                  <a:extLst>
                    <a:ext uri="{9D8B030D-6E8A-4147-A177-3AD203B41FA5}">
                      <a16:colId xmlns:a16="http://schemas.microsoft.com/office/drawing/2014/main" val="127624963"/>
                    </a:ext>
                  </a:extLst>
                </a:gridCol>
              </a:tblGrid>
              <a:tr h="313511">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ライセンスモード</a:t>
                      </a:r>
                    </a:p>
                  </a:txBody>
                  <a:tcPr marL="64336" marR="64336" marT="32168" marB="32168">
                    <a:solidFill>
                      <a:schemeClr val="bg1">
                        <a:lumMod val="50000"/>
                      </a:schemeClr>
                    </a:solidFill>
                  </a:tcPr>
                </a:tc>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概要</a:t>
                      </a:r>
                    </a:p>
                  </a:txBody>
                  <a:tcPr marL="64336" marR="64336" marT="32168" marB="32168">
                    <a:solidFill>
                      <a:schemeClr val="bg1">
                        <a:lumMod val="50000"/>
                      </a:schemeClr>
                    </a:solidFill>
                  </a:tcPr>
                </a:tc>
                <a:extLst>
                  <a:ext uri="{0D108BD9-81ED-4DB2-BD59-A6C34878D82A}">
                    <a16:rowId xmlns:a16="http://schemas.microsoft.com/office/drawing/2014/main" val="3042573659"/>
                  </a:ext>
                </a:extLst>
              </a:tr>
              <a:tr h="199687">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シングルユーザー</a:t>
                      </a:r>
                    </a:p>
                  </a:txBody>
                  <a:tcPr marL="64336" marR="64336" marT="32168" marB="32168"/>
                </a:tc>
                <a:tc>
                  <a:txBody>
                    <a:bodyPr/>
                    <a:lstStyle/>
                    <a:p>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台の</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PC</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人のユーザーが単独で使用する場合に選択します。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3367857145"/>
                  </a:ext>
                </a:extLst>
              </a:tr>
              <a:tr h="190500">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マルチユーザー</a:t>
                      </a:r>
                    </a:p>
                  </a:txBody>
                  <a:tcPr marL="64336" marR="64336" marT="32168" marB="32168"/>
                </a:tc>
                <a:tc>
                  <a:txBody>
                    <a:body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リモートデスクトップサービス対応モードです。複数の人が</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台のリモートデスクトップサービスに同時にサインインして使用する場合に選択します。</a:t>
                      </a: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基本的には、使用するユーザーアカウント数だけライセンスが必要になります。</a:t>
                      </a:r>
                      <a:endParaRPr kumimoji="1" lang="en-US" altLang="ja-JP"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１人だけ再生を行う場合は、全ユーザー録音＋再生のライセンスをご提供いたしますが、ライセンス契約書（使用許諾書）範囲内にてご利用をお願いいたします。</a:t>
                      </a:r>
                      <a:endParaRPr kumimoji="1" lang="en-US" altLang="ja-JP"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64336" marR="64336" marT="32168" marB="32168"/>
                </a:tc>
                <a:extLst>
                  <a:ext uri="{0D108BD9-81ED-4DB2-BD59-A6C34878D82A}">
                    <a16:rowId xmlns:a16="http://schemas.microsoft.com/office/drawing/2014/main" val="3503432783"/>
                  </a:ext>
                </a:extLst>
              </a:tr>
            </a:tbl>
          </a:graphicData>
        </a:graphic>
      </p:graphicFrame>
    </p:spTree>
    <p:extLst>
      <p:ext uri="{BB962C8B-B14F-4D97-AF65-F5344CB8AC3E}">
        <p14:creationId xmlns:p14="http://schemas.microsoft.com/office/powerpoint/2010/main" val="269903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F5CAC679-2344-47DF-9CE1-EEB3170D159B}"/>
              </a:ext>
            </a:extLst>
          </p:cNvPr>
          <p:cNvPicPr>
            <a:picLocks noChangeAspect="1"/>
          </p:cNvPicPr>
          <p:nvPr/>
        </p:nvPicPr>
        <p:blipFill>
          <a:blip r:embed="rId2"/>
          <a:stretch>
            <a:fillRect/>
          </a:stretch>
        </p:blipFill>
        <p:spPr>
          <a:xfrm>
            <a:off x="3853606" y="1628982"/>
            <a:ext cx="2192966" cy="1602031"/>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ライセンスの変更方法</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age.-06</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79EE6968-F167-4FB6-B6A1-CA6F8AD3288E}"/>
              </a:ext>
            </a:extLst>
          </p:cNvPr>
          <p:cNvSpPr txBox="1"/>
          <p:nvPr/>
        </p:nvSpPr>
        <p:spPr>
          <a:xfrm>
            <a:off x="223359" y="4227694"/>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③下図が表示されますので、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参照</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CC87C800-831D-4FA4-AB39-E37F2CC37277}"/>
              </a:ext>
            </a:extLst>
          </p:cNvPr>
          <p:cNvSpPr txBox="1"/>
          <p:nvPr/>
        </p:nvSpPr>
        <p:spPr>
          <a:xfrm>
            <a:off x="3508389" y="3327735"/>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⑤下図が表示されますので、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適用</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FDEB7454-B388-4BD4-876D-ECA76D777CEC}"/>
              </a:ext>
            </a:extLst>
          </p:cNvPr>
          <p:cNvSpPr txBox="1"/>
          <p:nvPr/>
        </p:nvSpPr>
        <p:spPr>
          <a:xfrm>
            <a:off x="3802041" y="6468919"/>
            <a:ext cx="2705233"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以降、</a:t>
            </a:r>
            <a:r>
              <a:rPr lang="en-US" altLang="ja-JP" sz="1000" dirty="0">
                <a:solidFill>
                  <a:schemeClr val="tx1"/>
                </a:solidFill>
                <a:latin typeface="メイリオ" panose="020B0604030504040204" pitchFamily="50" charset="-128"/>
                <a:ea typeface="メイリオ" panose="020B0604030504040204" pitchFamily="50" charset="-128"/>
              </a:rPr>
              <a:t>P.5</a:t>
            </a:r>
            <a:r>
              <a:rPr lang="ja-JP" altLang="en-US" sz="1000" dirty="0">
                <a:solidFill>
                  <a:schemeClr val="tx1"/>
                </a:solidFill>
                <a:latin typeface="メイリオ" panose="020B0604030504040204" pitchFamily="50" charset="-128"/>
                <a:ea typeface="メイリオ" panose="020B0604030504040204" pitchFamily="50" charset="-128"/>
              </a:rPr>
              <a:t>の⑪と同じ操作です。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E145B16-2C10-45EB-BA49-064AB4166CA6}"/>
              </a:ext>
            </a:extLst>
          </p:cNvPr>
          <p:cNvPicPr>
            <a:picLocks noChangeAspect="1"/>
          </p:cNvPicPr>
          <p:nvPr/>
        </p:nvPicPr>
        <p:blipFill>
          <a:blip r:embed="rId3"/>
          <a:stretch>
            <a:fillRect/>
          </a:stretch>
        </p:blipFill>
        <p:spPr>
          <a:xfrm>
            <a:off x="827171" y="2193232"/>
            <a:ext cx="2054410" cy="1937740"/>
          </a:xfrm>
          <a:prstGeom prst="rect">
            <a:avLst/>
          </a:prstGeom>
        </p:spPr>
      </p:pic>
      <p:sp>
        <p:nvSpPr>
          <p:cNvPr id="23" name="テキスト ボックス 22">
            <a:extLst>
              <a:ext uri="{FF2B5EF4-FFF2-40B4-BE49-F238E27FC236}">
                <a16:creationId xmlns:a16="http://schemas.microsoft.com/office/drawing/2014/main" id="{F1F9F243-C8A7-4728-9C7C-721486286FE5}"/>
              </a:ext>
            </a:extLst>
          </p:cNvPr>
          <p:cNvSpPr txBox="1"/>
          <p:nvPr/>
        </p:nvSpPr>
        <p:spPr>
          <a:xfrm>
            <a:off x="184633" y="1801775"/>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②［スタート］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［ソフトフォン録音］から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［ライセンス登録］を起動します。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1" name="右矢印 23">
            <a:extLst>
              <a:ext uri="{FF2B5EF4-FFF2-40B4-BE49-F238E27FC236}">
                <a16:creationId xmlns:a16="http://schemas.microsoft.com/office/drawing/2014/main" id="{CF3C8A81-EAA9-4C12-BF8E-AA402AE7C31E}"/>
              </a:ext>
            </a:extLst>
          </p:cNvPr>
          <p:cNvSpPr/>
          <p:nvPr/>
        </p:nvSpPr>
        <p:spPr bwMode="auto">
          <a:xfrm rot="13226379">
            <a:off x="1631240" y="2784592"/>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3" name="テキスト ボックス 32">
            <a:extLst>
              <a:ext uri="{FF2B5EF4-FFF2-40B4-BE49-F238E27FC236}">
                <a16:creationId xmlns:a16="http://schemas.microsoft.com/office/drawing/2014/main" id="{FDEEF7DD-1DC0-4946-A11D-4BC6D16F7CD8}"/>
              </a:ext>
            </a:extLst>
          </p:cNvPr>
          <p:cNvSpPr txBox="1"/>
          <p:nvPr/>
        </p:nvSpPr>
        <p:spPr>
          <a:xfrm>
            <a:off x="3508389" y="1091402"/>
            <a:ext cx="3419711"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④下図が表示されますので、変更するライセンス</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ファイルを選択後、</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開く</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ボタンをクリックして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9" name="右矢印 17">
            <a:extLst>
              <a:ext uri="{FF2B5EF4-FFF2-40B4-BE49-F238E27FC236}">
                <a16:creationId xmlns:a16="http://schemas.microsoft.com/office/drawing/2014/main" id="{2FBE2EF9-617C-47E4-9BFC-3E7AC663AAC5}"/>
              </a:ext>
            </a:extLst>
          </p:cNvPr>
          <p:cNvSpPr/>
          <p:nvPr/>
        </p:nvSpPr>
        <p:spPr bwMode="auto">
          <a:xfrm rot="13226379">
            <a:off x="5810884" y="306599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21" name="テキスト ボックス 20">
            <a:extLst>
              <a:ext uri="{FF2B5EF4-FFF2-40B4-BE49-F238E27FC236}">
                <a16:creationId xmlns:a16="http://schemas.microsoft.com/office/drawing/2014/main" id="{290DD64D-4506-4B98-AEF0-EE3A29B03D5C}"/>
              </a:ext>
            </a:extLst>
          </p:cNvPr>
          <p:cNvSpPr txBox="1"/>
          <p:nvPr/>
        </p:nvSpPr>
        <p:spPr>
          <a:xfrm>
            <a:off x="196865" y="811745"/>
            <a:ext cx="3323756" cy="246221"/>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◆ライセンスを変更します。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84DAC45B-05BF-4B64-BF8A-1B1D5478625E}"/>
              </a:ext>
            </a:extLst>
          </p:cNvPr>
          <p:cNvSpPr txBox="1"/>
          <p:nvPr/>
        </p:nvSpPr>
        <p:spPr>
          <a:xfrm>
            <a:off x="196864" y="1252899"/>
            <a:ext cx="3419711"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①</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を終了します。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終了方法は、</a:t>
            </a:r>
            <a:r>
              <a:rPr lang="en-US" altLang="ja-JP" sz="1000" dirty="0">
                <a:solidFill>
                  <a:schemeClr val="tx1"/>
                </a:solidFill>
                <a:latin typeface="メイリオ" panose="020B0604030504040204" pitchFamily="50" charset="-128"/>
                <a:ea typeface="メイリオ" panose="020B0604030504040204" pitchFamily="50" charset="-128"/>
              </a:rPr>
              <a:t>P.7</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の起動</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終了方法</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を</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参照してください。　</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E67D579A-9A1D-484E-9B77-A3E80E582253}"/>
              </a:ext>
            </a:extLst>
          </p:cNvPr>
          <p:cNvSpPr txBox="1"/>
          <p:nvPr/>
        </p:nvSpPr>
        <p:spPr>
          <a:xfrm>
            <a:off x="196865" y="1022018"/>
            <a:ext cx="3419711"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err="1">
                <a:solidFill>
                  <a:schemeClr val="tx1"/>
                </a:solidFill>
                <a:latin typeface="メイリオ" panose="020B0604030504040204" pitchFamily="50" charset="-128"/>
                <a:ea typeface="メイリオ" panose="020B0604030504040204" pitchFamily="50" charset="-128"/>
              </a:rPr>
              <a:t>SPLOG_Rec</a:t>
            </a:r>
            <a:r>
              <a:rPr lang="ja-JP" altLang="en-US" sz="1000" dirty="0">
                <a:solidFill>
                  <a:schemeClr val="tx1"/>
                </a:solidFill>
                <a:latin typeface="メイリオ" panose="020B0604030504040204" pitchFamily="50" charset="-128"/>
                <a:ea typeface="メイリオ" panose="020B0604030504040204" pitchFamily="50" charset="-128"/>
              </a:rPr>
              <a:t>から</a:t>
            </a:r>
            <a:r>
              <a:rPr lang="en-US" altLang="ja-JP" sz="1000" dirty="0" err="1">
                <a:solidFill>
                  <a:schemeClr val="tx1"/>
                </a:solidFill>
                <a:latin typeface="メイリオ" panose="020B0604030504040204" pitchFamily="50" charset="-128"/>
                <a:ea typeface="メイリオ" panose="020B0604030504040204" pitchFamily="50" charset="-128"/>
              </a:rPr>
              <a:t>SPLOG_Set</a:t>
            </a:r>
            <a:r>
              <a:rPr lang="ja-JP" altLang="en-US" sz="1000" dirty="0">
                <a:solidFill>
                  <a:schemeClr val="tx1"/>
                </a:solidFill>
                <a:latin typeface="メイリオ" panose="020B0604030504040204" pitchFamily="50" charset="-128"/>
                <a:ea typeface="メイリオ" panose="020B0604030504040204" pitchFamily="50" charset="-128"/>
              </a:rPr>
              <a:t>に変更する場合など）　</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2F23F3F-3D06-4AF5-918B-48DC62D2A1A9}"/>
              </a:ext>
            </a:extLst>
          </p:cNvPr>
          <p:cNvPicPr>
            <a:picLocks noChangeAspect="1"/>
          </p:cNvPicPr>
          <p:nvPr/>
        </p:nvPicPr>
        <p:blipFill>
          <a:blip r:embed="rId4"/>
          <a:stretch>
            <a:fillRect/>
          </a:stretch>
        </p:blipFill>
        <p:spPr>
          <a:xfrm>
            <a:off x="3920370" y="3670375"/>
            <a:ext cx="2145368" cy="2702125"/>
          </a:xfrm>
          <a:prstGeom prst="rect">
            <a:avLst/>
          </a:prstGeom>
        </p:spPr>
      </p:pic>
      <p:sp>
        <p:nvSpPr>
          <p:cNvPr id="24" name="右矢印 23"/>
          <p:cNvSpPr/>
          <p:nvPr/>
        </p:nvSpPr>
        <p:spPr bwMode="auto">
          <a:xfrm rot="13226379">
            <a:off x="5445948" y="6140411"/>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3" name="図 2">
            <a:extLst>
              <a:ext uri="{FF2B5EF4-FFF2-40B4-BE49-F238E27FC236}">
                <a16:creationId xmlns:a16="http://schemas.microsoft.com/office/drawing/2014/main" id="{E5F01AB2-18FF-EBC2-BD53-39E99176315B}"/>
              </a:ext>
            </a:extLst>
          </p:cNvPr>
          <p:cNvPicPr>
            <a:picLocks noChangeAspect="1"/>
          </p:cNvPicPr>
          <p:nvPr/>
        </p:nvPicPr>
        <p:blipFill>
          <a:blip r:embed="rId5"/>
          <a:stretch>
            <a:fillRect/>
          </a:stretch>
        </p:blipFill>
        <p:spPr>
          <a:xfrm>
            <a:off x="1212162" y="4771095"/>
            <a:ext cx="1407715" cy="2238891"/>
          </a:xfrm>
          <a:prstGeom prst="rect">
            <a:avLst/>
          </a:prstGeom>
        </p:spPr>
      </p:pic>
      <p:sp>
        <p:nvSpPr>
          <p:cNvPr id="25" name="右矢印 24"/>
          <p:cNvSpPr/>
          <p:nvPr/>
        </p:nvSpPr>
        <p:spPr bwMode="auto">
          <a:xfrm rot="13226379">
            <a:off x="1631240" y="683444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107628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B5CB6CF-07D0-3551-B301-39CD53540CA2}"/>
              </a:ext>
            </a:extLst>
          </p:cNvPr>
          <p:cNvPicPr>
            <a:picLocks noChangeAspect="1"/>
          </p:cNvPicPr>
          <p:nvPr/>
        </p:nvPicPr>
        <p:blipFill>
          <a:blip r:embed="rId2"/>
          <a:stretch>
            <a:fillRect/>
          </a:stretch>
        </p:blipFill>
        <p:spPr>
          <a:xfrm>
            <a:off x="4239572" y="3782860"/>
            <a:ext cx="1516814" cy="1875867"/>
          </a:xfrm>
          <a:prstGeom prst="rect">
            <a:avLst/>
          </a:prstGeom>
        </p:spPr>
      </p:pic>
      <p:pic>
        <p:nvPicPr>
          <p:cNvPr id="15" name="図 14">
            <a:extLst>
              <a:ext uri="{FF2B5EF4-FFF2-40B4-BE49-F238E27FC236}">
                <a16:creationId xmlns:a16="http://schemas.microsoft.com/office/drawing/2014/main" id="{42083924-134A-43C2-B95D-C6BF737FF35F}"/>
              </a:ext>
            </a:extLst>
          </p:cNvPr>
          <p:cNvPicPr>
            <a:picLocks noChangeAspect="1"/>
          </p:cNvPicPr>
          <p:nvPr/>
        </p:nvPicPr>
        <p:blipFill>
          <a:blip r:embed="rId3"/>
          <a:stretch>
            <a:fillRect/>
          </a:stretch>
        </p:blipFill>
        <p:spPr>
          <a:xfrm>
            <a:off x="562057" y="1490164"/>
            <a:ext cx="2445542" cy="1980889"/>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en-US" altLang="ja-JP" sz="1600" b="1" dirty="0" err="1">
                <a:solidFill>
                  <a:schemeClr val="tx1"/>
                </a:solidFill>
                <a:latin typeface="メイリオ" panose="020B0604030504040204" pitchFamily="50" charset="-128"/>
                <a:ea typeface="メイリオ" panose="020B0604030504040204" pitchFamily="50" charset="-128"/>
              </a:rPr>
              <a:t>SPRecorder</a:t>
            </a:r>
            <a:r>
              <a:rPr lang="ja-JP" altLang="en-US" sz="1600" b="1" dirty="0">
                <a:solidFill>
                  <a:schemeClr val="tx1"/>
                </a:solidFill>
                <a:latin typeface="メイリオ" panose="020B0604030504040204" pitchFamily="50" charset="-128"/>
                <a:ea typeface="メイリオ" panose="020B0604030504040204" pitchFamily="50" charset="-128"/>
              </a:rPr>
              <a:t>の起動</a:t>
            </a:r>
            <a:r>
              <a:rPr lang="en-US" altLang="ja-JP" sz="1600" b="1" dirty="0">
                <a:solidFill>
                  <a:schemeClr val="tx1"/>
                </a:solidFill>
                <a:latin typeface="メイリオ" panose="020B0604030504040204" pitchFamily="50" charset="-128"/>
                <a:ea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rPr>
              <a:t>終了方法</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120484" y="699968"/>
            <a:ext cx="3323756" cy="707886"/>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a:t>
            </a:r>
            <a:r>
              <a:rPr lang="en-US" altLang="ja-JP" sz="1000" b="1" dirty="0" err="1">
                <a:solidFill>
                  <a:schemeClr val="tx1"/>
                </a:solidFill>
                <a:latin typeface="メイリオ" panose="020B0604030504040204" pitchFamily="50" charset="-128"/>
                <a:ea typeface="メイリオ" panose="020B0604030504040204" pitchFamily="50" charset="-128"/>
              </a:rPr>
              <a:t>SPRecorder</a:t>
            </a:r>
            <a:r>
              <a:rPr lang="ja-JP" altLang="en-US" sz="1000" b="1" dirty="0">
                <a:solidFill>
                  <a:schemeClr val="tx1"/>
                </a:solidFill>
                <a:latin typeface="メイリオ" panose="020B0604030504040204" pitchFamily="50" charset="-128"/>
                <a:ea typeface="メイリオ" panose="020B0604030504040204" pitchFamily="50" charset="-128"/>
              </a:rPr>
              <a:t>の起動方法</a:t>
            </a:r>
            <a:endParaRPr lang="en-US" altLang="ja-JP" sz="1000" b="1"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①［スタート］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［ソフトフォン録音］から　　</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を起動します。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5" name="右矢印 24"/>
          <p:cNvSpPr/>
          <p:nvPr/>
        </p:nvSpPr>
        <p:spPr bwMode="auto">
          <a:xfrm rot="13226379">
            <a:off x="1501849" y="2009441"/>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1" name="テキスト ボックス 30"/>
          <p:cNvSpPr txBox="1"/>
          <p:nvPr/>
        </p:nvSpPr>
        <p:spPr>
          <a:xfrm>
            <a:off x="120484" y="3680711"/>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が起動され下記メイン画面が表示</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されます。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3336104" y="796982"/>
            <a:ext cx="3323756" cy="707886"/>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尚、</a:t>
            </a:r>
            <a:r>
              <a:rPr lang="en-US" altLang="ja-JP" sz="1000" dirty="0" err="1">
                <a:solidFill>
                  <a:schemeClr val="tx1"/>
                </a:solidFill>
                <a:latin typeface="メイリオ" panose="020B0604030504040204" pitchFamily="50" charset="-128"/>
                <a:ea typeface="メイリオ" panose="020B0604030504040204" pitchFamily="50" charset="-128"/>
              </a:rPr>
              <a:t>SPRecorder</a:t>
            </a:r>
            <a:r>
              <a:rPr lang="ja-JP" altLang="en-US" sz="1000" dirty="0">
                <a:solidFill>
                  <a:schemeClr val="tx1"/>
                </a:solidFill>
                <a:latin typeface="メイリオ" panose="020B0604030504040204" pitchFamily="50" charset="-128"/>
                <a:ea typeface="メイリオ" panose="020B0604030504040204" pitchFamily="50" charset="-128"/>
              </a:rPr>
              <a:t>メイン画面をダブルクリックしますと最小化され、タスクトレイに格納されます。</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再度、最大化したい場合は、タスクトレイのアイコンをダブルクリックしてください。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age.-07</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右矢印 34"/>
          <p:cNvSpPr/>
          <p:nvPr/>
        </p:nvSpPr>
        <p:spPr bwMode="auto">
          <a:xfrm rot="13226379">
            <a:off x="694739" y="3310568"/>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49" name="テキスト ボックス 48">
            <a:extLst>
              <a:ext uri="{FF2B5EF4-FFF2-40B4-BE49-F238E27FC236}">
                <a16:creationId xmlns:a16="http://schemas.microsoft.com/office/drawing/2014/main" id="{32132E68-7068-4D83-AFAC-D04391B6479F}"/>
              </a:ext>
            </a:extLst>
          </p:cNvPr>
          <p:cNvSpPr txBox="1"/>
          <p:nvPr/>
        </p:nvSpPr>
        <p:spPr>
          <a:xfrm>
            <a:off x="180146" y="4080821"/>
            <a:ext cx="3323756" cy="553998"/>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初回起動時は、デバイスの設定が必要なため、個別設定画面が開きます。設定方法は</a:t>
            </a:r>
            <a:r>
              <a:rPr lang="en-US" altLang="ja-JP" sz="1000" dirty="0">
                <a:solidFill>
                  <a:schemeClr val="tx1"/>
                </a:solidFill>
                <a:latin typeface="メイリオ" panose="020B0604030504040204" pitchFamily="50" charset="-128"/>
                <a:ea typeface="メイリオ" panose="020B0604030504040204" pitchFamily="50" charset="-128"/>
              </a:rPr>
              <a:t>P.10</a:t>
            </a:r>
            <a:r>
              <a:rPr lang="ja-JP" altLang="en-US" sz="1000" dirty="0">
                <a:solidFill>
                  <a:schemeClr val="tx1"/>
                </a:solidFill>
                <a:latin typeface="メイリオ" panose="020B0604030504040204" pitchFamily="50" charset="-128"/>
                <a:ea typeface="メイリオ" panose="020B0604030504040204" pitchFamily="50" charset="-128"/>
              </a:rPr>
              <a:t>［個別設定］を参照してください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FB7FF4D0-DF55-4690-8DD5-0D73A666EDD4}"/>
              </a:ext>
            </a:extLst>
          </p:cNvPr>
          <p:cNvPicPr>
            <a:picLocks noChangeAspect="1"/>
          </p:cNvPicPr>
          <p:nvPr/>
        </p:nvPicPr>
        <p:blipFill>
          <a:blip r:embed="rId4"/>
          <a:stretch>
            <a:fillRect/>
          </a:stretch>
        </p:blipFill>
        <p:spPr>
          <a:xfrm>
            <a:off x="4270440" y="1736642"/>
            <a:ext cx="1529243" cy="1178141"/>
          </a:xfrm>
          <a:prstGeom prst="rect">
            <a:avLst/>
          </a:prstGeom>
        </p:spPr>
      </p:pic>
      <p:sp>
        <p:nvSpPr>
          <p:cNvPr id="37" name="右矢印 36"/>
          <p:cNvSpPr/>
          <p:nvPr/>
        </p:nvSpPr>
        <p:spPr bwMode="auto">
          <a:xfrm rot="13226379">
            <a:off x="4878044" y="2353299"/>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18" name="テキスト ボックス 17">
            <a:extLst>
              <a:ext uri="{FF2B5EF4-FFF2-40B4-BE49-F238E27FC236}">
                <a16:creationId xmlns:a16="http://schemas.microsoft.com/office/drawing/2014/main" id="{C6B914F3-348C-4C40-8322-F2118E1AA79B}"/>
              </a:ext>
            </a:extLst>
          </p:cNvPr>
          <p:cNvSpPr txBox="1"/>
          <p:nvPr/>
        </p:nvSpPr>
        <p:spPr>
          <a:xfrm>
            <a:off x="175657" y="6173355"/>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　タスクバー及びタスクトレーににアイコンが</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57C3CE8-1144-430F-87E0-66E95E840AB2}"/>
              </a:ext>
            </a:extLst>
          </p:cNvPr>
          <p:cNvPicPr>
            <a:picLocks noChangeAspect="1"/>
          </p:cNvPicPr>
          <p:nvPr/>
        </p:nvPicPr>
        <p:blipFill>
          <a:blip r:embed="rId5"/>
          <a:stretch>
            <a:fillRect/>
          </a:stretch>
        </p:blipFill>
        <p:spPr>
          <a:xfrm>
            <a:off x="500545" y="6708512"/>
            <a:ext cx="2405437" cy="840925"/>
          </a:xfrm>
          <a:prstGeom prst="rect">
            <a:avLst/>
          </a:prstGeom>
        </p:spPr>
      </p:pic>
      <p:sp>
        <p:nvSpPr>
          <p:cNvPr id="5" name="四角形: 角を丸くする 4">
            <a:extLst>
              <a:ext uri="{FF2B5EF4-FFF2-40B4-BE49-F238E27FC236}">
                <a16:creationId xmlns:a16="http://schemas.microsoft.com/office/drawing/2014/main" id="{EABDD559-4C8A-4538-94CB-223025CDBDB5}"/>
              </a:ext>
            </a:extLst>
          </p:cNvPr>
          <p:cNvSpPr/>
          <p:nvPr/>
        </p:nvSpPr>
        <p:spPr bwMode="auto">
          <a:xfrm>
            <a:off x="785716" y="7149350"/>
            <a:ext cx="445168" cy="469483"/>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3" name="四角形: 角を丸くする 22">
            <a:extLst>
              <a:ext uri="{FF2B5EF4-FFF2-40B4-BE49-F238E27FC236}">
                <a16:creationId xmlns:a16="http://schemas.microsoft.com/office/drawing/2014/main" id="{F383729C-35A2-47BE-BBA4-1B5B96C66FE9}"/>
              </a:ext>
            </a:extLst>
          </p:cNvPr>
          <p:cNvSpPr/>
          <p:nvPr/>
        </p:nvSpPr>
        <p:spPr bwMode="auto">
          <a:xfrm>
            <a:off x="1952001" y="6804597"/>
            <a:ext cx="445168" cy="469483"/>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4" name="四角形: 角を丸くする 23">
            <a:extLst>
              <a:ext uri="{FF2B5EF4-FFF2-40B4-BE49-F238E27FC236}">
                <a16:creationId xmlns:a16="http://schemas.microsoft.com/office/drawing/2014/main" id="{8F2601ED-8A25-454D-B08F-81037B096BD9}"/>
              </a:ext>
            </a:extLst>
          </p:cNvPr>
          <p:cNvSpPr/>
          <p:nvPr/>
        </p:nvSpPr>
        <p:spPr bwMode="auto">
          <a:xfrm>
            <a:off x="4685456" y="2073312"/>
            <a:ext cx="445168" cy="469483"/>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13" name="図 12">
            <a:extLst>
              <a:ext uri="{FF2B5EF4-FFF2-40B4-BE49-F238E27FC236}">
                <a16:creationId xmlns:a16="http://schemas.microsoft.com/office/drawing/2014/main" id="{210CAC0A-2147-4C05-8BFC-113FCC28F6E0}"/>
              </a:ext>
            </a:extLst>
          </p:cNvPr>
          <p:cNvPicPr>
            <a:picLocks noChangeAspect="1"/>
          </p:cNvPicPr>
          <p:nvPr/>
        </p:nvPicPr>
        <p:blipFill>
          <a:blip r:embed="rId6"/>
          <a:stretch>
            <a:fillRect/>
          </a:stretch>
        </p:blipFill>
        <p:spPr>
          <a:xfrm>
            <a:off x="492905" y="4653494"/>
            <a:ext cx="2413077" cy="1428796"/>
          </a:xfrm>
          <a:prstGeom prst="rect">
            <a:avLst/>
          </a:prstGeom>
        </p:spPr>
      </p:pic>
      <p:sp>
        <p:nvSpPr>
          <p:cNvPr id="32" name="テキスト ボックス 31">
            <a:extLst>
              <a:ext uri="{FF2B5EF4-FFF2-40B4-BE49-F238E27FC236}">
                <a16:creationId xmlns:a16="http://schemas.microsoft.com/office/drawing/2014/main" id="{00B63E9C-75FB-4DC1-BC3E-9B5EF3ECC17F}"/>
              </a:ext>
            </a:extLst>
          </p:cNvPr>
          <p:cNvSpPr txBox="1"/>
          <p:nvPr/>
        </p:nvSpPr>
        <p:spPr>
          <a:xfrm>
            <a:off x="3413760" y="3088976"/>
            <a:ext cx="3323756" cy="707886"/>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a:t>
            </a:r>
            <a:r>
              <a:rPr lang="en-US" altLang="ja-JP" sz="1000" b="1" dirty="0" err="1">
                <a:solidFill>
                  <a:schemeClr val="tx1"/>
                </a:solidFill>
                <a:latin typeface="メイリオ" panose="020B0604030504040204" pitchFamily="50" charset="-128"/>
                <a:ea typeface="メイリオ" panose="020B0604030504040204" pitchFamily="50" charset="-128"/>
              </a:rPr>
              <a:t>SPRecorder</a:t>
            </a:r>
            <a:r>
              <a:rPr lang="ja-JP" altLang="en-US" sz="1000" b="1" dirty="0">
                <a:solidFill>
                  <a:schemeClr val="tx1"/>
                </a:solidFill>
                <a:latin typeface="メイリオ" panose="020B0604030504040204" pitchFamily="50" charset="-128"/>
                <a:ea typeface="メイリオ" panose="020B0604030504040204" pitchFamily="50" charset="-128"/>
              </a:rPr>
              <a:t>の終了方法</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タスクトレイ</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のアイコンを右クリックし、</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［終了］を選択します。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8" name="右矢印 40">
            <a:extLst>
              <a:ext uri="{FF2B5EF4-FFF2-40B4-BE49-F238E27FC236}">
                <a16:creationId xmlns:a16="http://schemas.microsoft.com/office/drawing/2014/main" id="{8E65329E-E184-4CAC-818F-C311CD0DEE1D}"/>
              </a:ext>
            </a:extLst>
          </p:cNvPr>
          <p:cNvSpPr/>
          <p:nvPr/>
        </p:nvSpPr>
        <p:spPr bwMode="auto">
          <a:xfrm rot="13226379">
            <a:off x="4907003" y="556238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9" name="右矢印 40">
            <a:extLst>
              <a:ext uri="{FF2B5EF4-FFF2-40B4-BE49-F238E27FC236}">
                <a16:creationId xmlns:a16="http://schemas.microsoft.com/office/drawing/2014/main" id="{E35581BB-83DE-4752-80A4-106AB50A83BB}"/>
              </a:ext>
            </a:extLst>
          </p:cNvPr>
          <p:cNvSpPr/>
          <p:nvPr/>
        </p:nvSpPr>
        <p:spPr bwMode="auto">
          <a:xfrm rot="13226379">
            <a:off x="4643099" y="4935186"/>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40" name="四角形: 角を丸くする 39">
            <a:extLst>
              <a:ext uri="{FF2B5EF4-FFF2-40B4-BE49-F238E27FC236}">
                <a16:creationId xmlns:a16="http://schemas.microsoft.com/office/drawing/2014/main" id="{4618D878-2FBF-45DC-A643-4CBC8ED79F40}"/>
              </a:ext>
            </a:extLst>
          </p:cNvPr>
          <p:cNvSpPr/>
          <p:nvPr/>
        </p:nvSpPr>
        <p:spPr bwMode="auto">
          <a:xfrm>
            <a:off x="4772017" y="4758151"/>
            <a:ext cx="571500" cy="204715"/>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pic>
        <p:nvPicPr>
          <p:cNvPr id="4" name="図 3">
            <a:extLst>
              <a:ext uri="{FF2B5EF4-FFF2-40B4-BE49-F238E27FC236}">
                <a16:creationId xmlns:a16="http://schemas.microsoft.com/office/drawing/2014/main" id="{269C2D35-A429-4AB5-9D1A-DDE12DE9446F}"/>
              </a:ext>
            </a:extLst>
          </p:cNvPr>
          <p:cNvPicPr>
            <a:picLocks noChangeAspect="1"/>
          </p:cNvPicPr>
          <p:nvPr/>
        </p:nvPicPr>
        <p:blipFill>
          <a:blip r:embed="rId7"/>
          <a:stretch>
            <a:fillRect/>
          </a:stretch>
        </p:blipFill>
        <p:spPr>
          <a:xfrm>
            <a:off x="3812117" y="6333855"/>
            <a:ext cx="2371725" cy="1495425"/>
          </a:xfrm>
          <a:prstGeom prst="rect">
            <a:avLst/>
          </a:prstGeom>
        </p:spPr>
      </p:pic>
      <p:sp>
        <p:nvSpPr>
          <p:cNvPr id="30" name="テキスト ボックス 29">
            <a:extLst>
              <a:ext uri="{FF2B5EF4-FFF2-40B4-BE49-F238E27FC236}">
                <a16:creationId xmlns:a16="http://schemas.microsoft.com/office/drawing/2014/main" id="{5B2B7EE4-2241-40D8-935F-83709299A940}"/>
              </a:ext>
            </a:extLst>
          </p:cNvPr>
          <p:cNvSpPr txBox="1"/>
          <p:nvPr/>
        </p:nvSpPr>
        <p:spPr>
          <a:xfrm>
            <a:off x="3373183" y="5874884"/>
            <a:ext cx="3323756"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②下図が表示されますので、［</a:t>
            </a:r>
            <a:r>
              <a:rPr lang="en-US" altLang="ja-JP" sz="1000" dirty="0">
                <a:solidFill>
                  <a:schemeClr val="tx1"/>
                </a:solidFill>
                <a:latin typeface="メイリオ" panose="020B0604030504040204" pitchFamily="50" charset="-128"/>
                <a:ea typeface="メイリオ" panose="020B0604030504040204" pitchFamily="50" charset="-128"/>
              </a:rPr>
              <a:t>OK</a:t>
            </a:r>
            <a:r>
              <a:rPr lang="ja-JP" altLang="en-US" sz="1000" dirty="0">
                <a:solidFill>
                  <a:schemeClr val="tx1"/>
                </a:solidFill>
                <a:latin typeface="メイリオ" panose="020B0604030504040204" pitchFamily="50" charset="-128"/>
                <a:ea typeface="メイリオ" panose="020B0604030504040204" pitchFamily="50" charset="-128"/>
              </a:rPr>
              <a:t>］ボタンを押して</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ください。</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3" name="右矢印 40">
            <a:extLst>
              <a:ext uri="{FF2B5EF4-FFF2-40B4-BE49-F238E27FC236}">
                <a16:creationId xmlns:a16="http://schemas.microsoft.com/office/drawing/2014/main" id="{057D92EF-483D-47F7-ADDA-376F7342CBD7}"/>
              </a:ext>
            </a:extLst>
          </p:cNvPr>
          <p:cNvSpPr/>
          <p:nvPr/>
        </p:nvSpPr>
        <p:spPr bwMode="auto">
          <a:xfrm rot="13226379">
            <a:off x="4565542" y="7542771"/>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81829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9EDAA91-32E9-220E-C101-D71DCC92517B}"/>
              </a:ext>
            </a:extLst>
          </p:cNvPr>
          <p:cNvPicPr>
            <a:picLocks noChangeAspect="1"/>
          </p:cNvPicPr>
          <p:nvPr/>
        </p:nvPicPr>
        <p:blipFill>
          <a:blip r:embed="rId2"/>
          <a:stretch>
            <a:fillRect/>
          </a:stretch>
        </p:blipFill>
        <p:spPr>
          <a:xfrm>
            <a:off x="4152489" y="1332348"/>
            <a:ext cx="1971675" cy="2438400"/>
          </a:xfrm>
          <a:prstGeom prst="rect">
            <a:avLst/>
          </a:prstGeom>
        </p:spPr>
      </p:pic>
      <p:pic>
        <p:nvPicPr>
          <p:cNvPr id="4" name="図 3">
            <a:extLst>
              <a:ext uri="{FF2B5EF4-FFF2-40B4-BE49-F238E27FC236}">
                <a16:creationId xmlns:a16="http://schemas.microsoft.com/office/drawing/2014/main" id="{96B2F356-2B5E-A6D8-6936-7542E47A0313}"/>
              </a:ext>
            </a:extLst>
          </p:cNvPr>
          <p:cNvPicPr>
            <a:picLocks noChangeAspect="1"/>
          </p:cNvPicPr>
          <p:nvPr/>
        </p:nvPicPr>
        <p:blipFill>
          <a:blip r:embed="rId2"/>
          <a:stretch>
            <a:fillRect/>
          </a:stretch>
        </p:blipFill>
        <p:spPr>
          <a:xfrm>
            <a:off x="828733" y="1385530"/>
            <a:ext cx="1971675" cy="2438400"/>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rPr>
              <a:t>設定画面の表示</a:t>
            </a:r>
            <a:r>
              <a:rPr lang="en-US" altLang="ja-JP" sz="1600" b="1" dirty="0">
                <a:solidFill>
                  <a:schemeClr val="tx1"/>
                </a:solidFill>
                <a:latin typeface="メイリオ" panose="020B0604030504040204" pitchFamily="50" charset="-128"/>
                <a:ea typeface="メイリオ" panose="020B0604030504040204" pitchFamily="50" charset="-128"/>
              </a:rPr>
              <a:t>/Player</a:t>
            </a:r>
            <a:r>
              <a:rPr lang="ja-JP" altLang="en-US" sz="1600" b="1" dirty="0">
                <a:solidFill>
                  <a:schemeClr val="tx1"/>
                </a:solidFill>
                <a:latin typeface="メイリオ" panose="020B0604030504040204" pitchFamily="50" charset="-128"/>
                <a:ea typeface="メイリオ" panose="020B0604030504040204" pitchFamily="50" charset="-128"/>
              </a:rPr>
              <a:t>の起動方法等</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age.-08</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2E3DE472-E8DC-404F-B5C3-130B1C1528FF}"/>
              </a:ext>
            </a:extLst>
          </p:cNvPr>
          <p:cNvSpPr txBox="1"/>
          <p:nvPr/>
        </p:nvSpPr>
        <p:spPr>
          <a:xfrm>
            <a:off x="222196" y="3888693"/>
            <a:ext cx="3323756" cy="861774"/>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a:t>
            </a:r>
            <a:r>
              <a:rPr lang="en-US" altLang="ja-JP" sz="1000" b="1" dirty="0">
                <a:solidFill>
                  <a:schemeClr val="tx1"/>
                </a:solidFill>
                <a:latin typeface="メイリオ" panose="020B0604030504040204" pitchFamily="50" charset="-128"/>
                <a:ea typeface="メイリオ" panose="020B0604030504040204" pitchFamily="50" charset="-128"/>
              </a:rPr>
              <a:t>Player</a:t>
            </a:r>
            <a:r>
              <a:rPr lang="ja-JP" altLang="en-US" sz="1000" b="1" dirty="0">
                <a:solidFill>
                  <a:schemeClr val="tx1"/>
                </a:solidFill>
                <a:latin typeface="メイリオ" panose="020B0604030504040204" pitchFamily="50" charset="-128"/>
                <a:ea typeface="メイリオ" panose="020B0604030504040204" pitchFamily="50" charset="-128"/>
              </a:rPr>
              <a:t>の起動方法</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①［スタート］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［ソフトフォン録音］から［再生］</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を選択するまたは、デスクトップのアイコンをダブ</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ルクリックまたはタスクトレーのアイコンを右ク</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リックし、再生を選択します。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9ABB4C08-8556-44A9-8138-97A697F02DDD}"/>
              </a:ext>
            </a:extLst>
          </p:cNvPr>
          <p:cNvPicPr>
            <a:picLocks noChangeAspect="1"/>
          </p:cNvPicPr>
          <p:nvPr/>
        </p:nvPicPr>
        <p:blipFill>
          <a:blip r:embed="rId3"/>
          <a:stretch>
            <a:fillRect/>
          </a:stretch>
        </p:blipFill>
        <p:spPr>
          <a:xfrm>
            <a:off x="1308014" y="6796143"/>
            <a:ext cx="1152119" cy="848327"/>
          </a:xfrm>
          <a:prstGeom prst="rect">
            <a:avLst/>
          </a:prstGeom>
        </p:spPr>
      </p:pic>
      <p:pic>
        <p:nvPicPr>
          <p:cNvPr id="8" name="図 7">
            <a:extLst>
              <a:ext uri="{FF2B5EF4-FFF2-40B4-BE49-F238E27FC236}">
                <a16:creationId xmlns:a16="http://schemas.microsoft.com/office/drawing/2014/main" id="{D8194F4A-028F-4732-B38C-73A171E3FF18}"/>
              </a:ext>
            </a:extLst>
          </p:cNvPr>
          <p:cNvPicPr>
            <a:picLocks noChangeAspect="1"/>
          </p:cNvPicPr>
          <p:nvPr/>
        </p:nvPicPr>
        <p:blipFill>
          <a:blip r:embed="rId4"/>
          <a:stretch>
            <a:fillRect/>
          </a:stretch>
        </p:blipFill>
        <p:spPr>
          <a:xfrm>
            <a:off x="3958259" y="4284039"/>
            <a:ext cx="2505220" cy="1888367"/>
          </a:xfrm>
          <a:prstGeom prst="rect">
            <a:avLst/>
          </a:prstGeom>
        </p:spPr>
      </p:pic>
      <p:sp>
        <p:nvSpPr>
          <p:cNvPr id="26" name="テキスト ボックス 25">
            <a:extLst>
              <a:ext uri="{FF2B5EF4-FFF2-40B4-BE49-F238E27FC236}">
                <a16:creationId xmlns:a16="http://schemas.microsoft.com/office/drawing/2014/main" id="{0F4ED4D2-E248-4D3A-BEBC-B773F2BA2D5A}"/>
              </a:ext>
            </a:extLst>
          </p:cNvPr>
          <p:cNvSpPr txBox="1"/>
          <p:nvPr/>
        </p:nvSpPr>
        <p:spPr>
          <a:xfrm>
            <a:off x="3583444" y="3909120"/>
            <a:ext cx="3052360"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②</a:t>
            </a:r>
            <a:r>
              <a:rPr lang="en-US" altLang="ja-JP" sz="1000" dirty="0">
                <a:solidFill>
                  <a:schemeClr val="tx1"/>
                </a:solidFill>
                <a:latin typeface="メイリオ" panose="020B0604030504040204" pitchFamily="50" charset="-128"/>
                <a:ea typeface="メイリオ" panose="020B0604030504040204" pitchFamily="50" charset="-128"/>
              </a:rPr>
              <a:t>Player</a:t>
            </a:r>
            <a:r>
              <a:rPr lang="ja-JP" altLang="en-US" sz="1000" dirty="0">
                <a:solidFill>
                  <a:schemeClr val="tx1"/>
                </a:solidFill>
                <a:latin typeface="メイリオ" panose="020B0604030504040204" pitchFamily="50" charset="-128"/>
                <a:ea typeface="メイリオ" panose="020B0604030504040204" pitchFamily="50" charset="-128"/>
              </a:rPr>
              <a:t>が起動され下記画面が表示されます。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E579C577-395E-4B04-8179-ADB4FE94F8D4}"/>
              </a:ext>
            </a:extLst>
          </p:cNvPr>
          <p:cNvSpPr txBox="1"/>
          <p:nvPr/>
        </p:nvSpPr>
        <p:spPr>
          <a:xfrm>
            <a:off x="601768" y="7800911"/>
            <a:ext cx="2640763" cy="400110"/>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インストール時にアイコンを作成した場合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デスクトップに表示されます。</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3" name="右矢印 34">
            <a:extLst>
              <a:ext uri="{FF2B5EF4-FFF2-40B4-BE49-F238E27FC236}">
                <a16:creationId xmlns:a16="http://schemas.microsoft.com/office/drawing/2014/main" id="{94035167-3EE8-4DE3-95C4-9D6A149C5BD9}"/>
              </a:ext>
            </a:extLst>
          </p:cNvPr>
          <p:cNvSpPr/>
          <p:nvPr/>
        </p:nvSpPr>
        <p:spPr bwMode="auto">
          <a:xfrm rot="13226379">
            <a:off x="5482850" y="174579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pic>
        <p:nvPicPr>
          <p:cNvPr id="11" name="図 10">
            <a:extLst>
              <a:ext uri="{FF2B5EF4-FFF2-40B4-BE49-F238E27FC236}">
                <a16:creationId xmlns:a16="http://schemas.microsoft.com/office/drawing/2014/main" id="{5AE45EC5-28B9-4AD3-AE37-27C5F46784E3}"/>
              </a:ext>
            </a:extLst>
          </p:cNvPr>
          <p:cNvPicPr>
            <a:picLocks noChangeAspect="1"/>
          </p:cNvPicPr>
          <p:nvPr/>
        </p:nvPicPr>
        <p:blipFill>
          <a:blip r:embed="rId5"/>
          <a:stretch>
            <a:fillRect/>
          </a:stretch>
        </p:blipFill>
        <p:spPr>
          <a:xfrm>
            <a:off x="645199" y="4751335"/>
            <a:ext cx="2331317" cy="1888367"/>
          </a:xfrm>
          <a:prstGeom prst="rect">
            <a:avLst/>
          </a:prstGeom>
        </p:spPr>
      </p:pic>
      <p:sp>
        <p:nvSpPr>
          <p:cNvPr id="17" name="テキスト ボックス 16">
            <a:extLst>
              <a:ext uri="{FF2B5EF4-FFF2-40B4-BE49-F238E27FC236}">
                <a16:creationId xmlns:a16="http://schemas.microsoft.com/office/drawing/2014/main" id="{F3A48A6E-3BF1-441F-A484-2F93468B78C3}"/>
              </a:ext>
            </a:extLst>
          </p:cNvPr>
          <p:cNvSpPr txBox="1"/>
          <p:nvPr/>
        </p:nvSpPr>
        <p:spPr>
          <a:xfrm>
            <a:off x="222196" y="812286"/>
            <a:ext cx="3323756" cy="707886"/>
          </a:xfrm>
          <a:prstGeom prst="rect">
            <a:avLst/>
          </a:prstGeom>
          <a:noFill/>
        </p:spPr>
        <p:txBody>
          <a:bodyPr wrap="square" rtlCol="0">
            <a:spAutoFit/>
          </a:bodyPr>
          <a:lstStyle/>
          <a:p>
            <a:r>
              <a:rPr lang="ja-JP" altLang="en-US" sz="1000" b="1" dirty="0">
                <a:solidFill>
                  <a:schemeClr val="tx1"/>
                </a:solidFill>
                <a:latin typeface="メイリオ" panose="020B0604030504040204" pitchFamily="50" charset="-128"/>
                <a:ea typeface="メイリオ" panose="020B0604030504040204" pitchFamily="50" charset="-128"/>
              </a:rPr>
              <a:t>◆設定画面及びシステム履歴の表示方法</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①</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タスクトレイ</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のアイコンを右クリックし、個別設</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　定または共通設定、システム履歴を選択します。</a:t>
            </a:r>
            <a:endParaRPr lang="en-US" altLang="ja-JP" sz="1000"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A9B481B1-DB04-4603-B9EB-373570E6B79B}"/>
              </a:ext>
            </a:extLst>
          </p:cNvPr>
          <p:cNvSpPr/>
          <p:nvPr/>
        </p:nvSpPr>
        <p:spPr bwMode="auto">
          <a:xfrm>
            <a:off x="1664497" y="1830648"/>
            <a:ext cx="571500" cy="204715"/>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0" name="四角形: 角を丸くする 19">
            <a:extLst>
              <a:ext uri="{FF2B5EF4-FFF2-40B4-BE49-F238E27FC236}">
                <a16:creationId xmlns:a16="http://schemas.microsoft.com/office/drawing/2014/main" id="{2FD997DB-8B11-4611-A2AD-46E140E8EAD7}"/>
              </a:ext>
            </a:extLst>
          </p:cNvPr>
          <p:cNvSpPr/>
          <p:nvPr/>
        </p:nvSpPr>
        <p:spPr bwMode="auto">
          <a:xfrm>
            <a:off x="1677507" y="2049188"/>
            <a:ext cx="571500" cy="204715"/>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28" name="右矢印 34">
            <a:extLst>
              <a:ext uri="{FF2B5EF4-FFF2-40B4-BE49-F238E27FC236}">
                <a16:creationId xmlns:a16="http://schemas.microsoft.com/office/drawing/2014/main" id="{694DC8F5-E7EB-4BA9-89CD-4497FB1F6CAB}"/>
              </a:ext>
            </a:extLst>
          </p:cNvPr>
          <p:cNvSpPr/>
          <p:nvPr/>
        </p:nvSpPr>
        <p:spPr bwMode="auto">
          <a:xfrm rot="13226379">
            <a:off x="1760779" y="3669362"/>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40" name="右矢印 34">
            <a:extLst>
              <a:ext uri="{FF2B5EF4-FFF2-40B4-BE49-F238E27FC236}">
                <a16:creationId xmlns:a16="http://schemas.microsoft.com/office/drawing/2014/main" id="{3376FDF3-0B60-4210-8055-AE23C33141AF}"/>
              </a:ext>
            </a:extLst>
          </p:cNvPr>
          <p:cNvSpPr/>
          <p:nvPr/>
        </p:nvSpPr>
        <p:spPr bwMode="auto">
          <a:xfrm rot="13226379">
            <a:off x="1323652" y="295022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2" name="右矢印 34">
            <a:extLst>
              <a:ext uri="{FF2B5EF4-FFF2-40B4-BE49-F238E27FC236}">
                <a16:creationId xmlns:a16="http://schemas.microsoft.com/office/drawing/2014/main" id="{4148E0D0-0887-433E-81B4-C4A72BD93015}"/>
              </a:ext>
            </a:extLst>
          </p:cNvPr>
          <p:cNvSpPr/>
          <p:nvPr/>
        </p:nvSpPr>
        <p:spPr bwMode="auto">
          <a:xfrm rot="13226379">
            <a:off x="729649" y="6516760"/>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30" name="右矢印 34">
            <a:extLst>
              <a:ext uri="{FF2B5EF4-FFF2-40B4-BE49-F238E27FC236}">
                <a16:creationId xmlns:a16="http://schemas.microsoft.com/office/drawing/2014/main" id="{D1D4F5BE-A750-4F6F-ACD2-7267A80698B5}"/>
              </a:ext>
            </a:extLst>
          </p:cNvPr>
          <p:cNvSpPr/>
          <p:nvPr/>
        </p:nvSpPr>
        <p:spPr bwMode="auto">
          <a:xfrm rot="13226379">
            <a:off x="1529986" y="5448834"/>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22" name="右矢印 34">
            <a:extLst>
              <a:ext uri="{FF2B5EF4-FFF2-40B4-BE49-F238E27FC236}">
                <a16:creationId xmlns:a16="http://schemas.microsoft.com/office/drawing/2014/main" id="{0F2462BD-00CA-47CA-B753-6083893457D2}"/>
              </a:ext>
            </a:extLst>
          </p:cNvPr>
          <p:cNvSpPr/>
          <p:nvPr/>
        </p:nvSpPr>
        <p:spPr bwMode="auto">
          <a:xfrm rot="13226379">
            <a:off x="4741437" y="2847357"/>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23" name="右矢印 34">
            <a:extLst>
              <a:ext uri="{FF2B5EF4-FFF2-40B4-BE49-F238E27FC236}">
                <a16:creationId xmlns:a16="http://schemas.microsoft.com/office/drawing/2014/main" id="{EFCD4AF0-77E8-424D-8B22-B705F29D9C13}"/>
              </a:ext>
            </a:extLst>
          </p:cNvPr>
          <p:cNvSpPr/>
          <p:nvPr/>
        </p:nvSpPr>
        <p:spPr bwMode="auto">
          <a:xfrm rot="13226379">
            <a:off x="5047348" y="3610263"/>
            <a:ext cx="181955" cy="115238"/>
          </a:xfrm>
          <a:prstGeom prst="rightArrow">
            <a:avLst>
              <a:gd name="adj1" fmla="val 33684"/>
              <a:gd name="adj2" fmla="val 115262"/>
            </a:avLst>
          </a:prstGeom>
          <a:solidFill>
            <a:srgbClr val="FF0000"/>
          </a:solidFill>
          <a:ln w="15875" algn="ctr">
            <a:noFill/>
            <a:round/>
            <a:headEnd/>
            <a:tailEnd/>
          </a:ln>
        </p:spPr>
        <p:txBody>
          <a:bodyPr rtlCol="0" anchor="ctr"/>
          <a:lstStyle/>
          <a:p>
            <a:pPr algn="ctr"/>
            <a:endParaRPr kumimoji="1" lang="ja-JP" altLang="en-US">
              <a:latin typeface="+mn-ea"/>
              <a:ea typeface="+mn-ea"/>
            </a:endParaRPr>
          </a:p>
        </p:txBody>
      </p:sp>
      <p:sp>
        <p:nvSpPr>
          <p:cNvPr id="5" name="四角形: 角を丸くする 4">
            <a:extLst>
              <a:ext uri="{FF2B5EF4-FFF2-40B4-BE49-F238E27FC236}">
                <a16:creationId xmlns:a16="http://schemas.microsoft.com/office/drawing/2014/main" id="{151D93AF-2E0A-F2CA-B94C-461AE726C8F3}"/>
              </a:ext>
            </a:extLst>
          </p:cNvPr>
          <p:cNvSpPr/>
          <p:nvPr/>
        </p:nvSpPr>
        <p:spPr bwMode="auto">
          <a:xfrm>
            <a:off x="1664497" y="2258191"/>
            <a:ext cx="688178" cy="204715"/>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12" name="四角形: 角を丸くする 11">
            <a:extLst>
              <a:ext uri="{FF2B5EF4-FFF2-40B4-BE49-F238E27FC236}">
                <a16:creationId xmlns:a16="http://schemas.microsoft.com/office/drawing/2014/main" id="{357497CB-E12E-E42F-B82F-89E1BCA9DC91}"/>
              </a:ext>
            </a:extLst>
          </p:cNvPr>
          <p:cNvSpPr/>
          <p:nvPr/>
        </p:nvSpPr>
        <p:spPr bwMode="auto">
          <a:xfrm>
            <a:off x="4925119" y="1580019"/>
            <a:ext cx="571500" cy="204715"/>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Tree>
    <p:extLst>
      <p:ext uri="{BB962C8B-B14F-4D97-AF65-F5344CB8AC3E}">
        <p14:creationId xmlns:p14="http://schemas.microsoft.com/office/powerpoint/2010/main" val="396618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52898EE9-0062-4D15-8CA1-2960EA415334}"/>
              </a:ext>
            </a:extLst>
          </p:cNvPr>
          <p:cNvPicPr>
            <a:picLocks noChangeAspect="1"/>
          </p:cNvPicPr>
          <p:nvPr/>
        </p:nvPicPr>
        <p:blipFill>
          <a:blip r:embed="rId2"/>
          <a:stretch>
            <a:fillRect/>
          </a:stretch>
        </p:blipFill>
        <p:spPr>
          <a:xfrm>
            <a:off x="403263" y="1590311"/>
            <a:ext cx="2536266" cy="1501736"/>
          </a:xfrm>
          <a:prstGeom prst="rect">
            <a:avLst/>
          </a:prstGeom>
        </p:spPr>
      </p:pic>
      <p:pic>
        <p:nvPicPr>
          <p:cNvPr id="17" name="図 16">
            <a:extLst>
              <a:ext uri="{FF2B5EF4-FFF2-40B4-BE49-F238E27FC236}">
                <a16:creationId xmlns:a16="http://schemas.microsoft.com/office/drawing/2014/main" id="{C45CA3A8-90A9-4CAA-9FF6-B9D12611F73B}"/>
              </a:ext>
            </a:extLst>
          </p:cNvPr>
          <p:cNvPicPr>
            <a:picLocks noChangeAspect="1"/>
          </p:cNvPicPr>
          <p:nvPr/>
        </p:nvPicPr>
        <p:blipFill>
          <a:blip r:embed="rId3"/>
          <a:stretch>
            <a:fillRect/>
          </a:stretch>
        </p:blipFill>
        <p:spPr>
          <a:xfrm>
            <a:off x="369155" y="4002425"/>
            <a:ext cx="2554586" cy="1515908"/>
          </a:xfrm>
          <a:prstGeom prst="rect">
            <a:avLst/>
          </a:prstGeom>
        </p:spPr>
      </p:pic>
      <p:sp>
        <p:nvSpPr>
          <p:cNvPr id="2" name="正方形/長方形 1"/>
          <p:cNvSpPr/>
          <p:nvPr/>
        </p:nvSpPr>
        <p:spPr bwMode="auto">
          <a:xfrm>
            <a:off x="100910" y="0"/>
            <a:ext cx="4320000" cy="432000"/>
          </a:xfrm>
          <a:prstGeom prst="rect">
            <a:avLst/>
          </a:prstGeom>
          <a:solidFill>
            <a:schemeClr val="bg1">
              <a:lumMod val="75000"/>
            </a:schemeClr>
          </a:solidFill>
          <a:ln w="15875" algn="ctr">
            <a:noFill/>
            <a:round/>
            <a:headEnd/>
            <a:tailEnd/>
          </a:ln>
        </p:spPr>
        <p:txBody>
          <a:bodyPr tIns="0" bIns="0" rtlCol="0" anchor="ctr"/>
          <a:lstStyle/>
          <a:p>
            <a:pPr algn="ctr"/>
            <a:r>
              <a:rPr lang="en-US" altLang="ja-JP" sz="1600" b="1" dirty="0" err="1">
                <a:solidFill>
                  <a:schemeClr val="tx1"/>
                </a:solidFill>
                <a:latin typeface="メイリオ" panose="020B0604030504040204" pitchFamily="50" charset="-128"/>
                <a:ea typeface="メイリオ" panose="020B0604030504040204" pitchFamily="50" charset="-128"/>
              </a:rPr>
              <a:t>SPRecorder</a:t>
            </a:r>
            <a:r>
              <a:rPr lang="ja-JP" altLang="en-US" sz="1600" b="1" dirty="0">
                <a:solidFill>
                  <a:schemeClr val="tx1"/>
                </a:solidFill>
                <a:latin typeface="メイリオ" panose="020B0604030504040204" pitchFamily="50" charset="-128"/>
                <a:ea typeface="メイリオ" panose="020B0604030504040204" pitchFamily="50" charset="-128"/>
              </a:rPr>
              <a:t>の画面一覧</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70209" y="701187"/>
            <a:ext cx="3358792" cy="584775"/>
          </a:xfrm>
          <a:prstGeom prst="rect">
            <a:avLst/>
          </a:prstGeom>
          <a:noFill/>
        </p:spPr>
        <p:txBody>
          <a:bodyPr wrap="square" rtlCol="0">
            <a:spAutoFit/>
          </a:bodyPr>
          <a:lstStyle/>
          <a:p>
            <a:r>
              <a:rPr lang="ja-JP" altLang="en-US" sz="1200" b="1" dirty="0">
                <a:solidFill>
                  <a:schemeClr val="tx1"/>
                </a:solidFill>
                <a:latin typeface="メイリオ" panose="020B0604030504040204" pitchFamily="50" charset="-128"/>
                <a:ea typeface="メイリオ" panose="020B0604030504040204" pitchFamily="50" charset="-128"/>
              </a:rPr>
              <a:t>◆各種画面</a:t>
            </a:r>
            <a:endParaRPr lang="en-US" altLang="ja-JP" sz="1200" b="1" dirty="0">
              <a:solidFill>
                <a:schemeClr val="tx1"/>
              </a:solidFill>
              <a:latin typeface="メイリオ" panose="020B0604030504040204" pitchFamily="50" charset="-128"/>
              <a:ea typeface="メイリオ" panose="020B0604030504040204" pitchFamily="50" charset="-128"/>
            </a:endParaRPr>
          </a:p>
          <a:p>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●メイン画面（自動録音）モード。</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00910" y="3503127"/>
            <a:ext cx="3358792"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●メイン画面（手動録音）モード。</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83221" y="5643535"/>
            <a:ext cx="3358792"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●設定画面：</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個別設定</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44" name="テキスト ボックス 43"/>
          <p:cNvSpPr txBox="1"/>
          <p:nvPr/>
        </p:nvSpPr>
        <p:spPr>
          <a:xfrm>
            <a:off x="3375649" y="1340633"/>
            <a:ext cx="3358792"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●設定画面：</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共通設定</a:t>
            </a:r>
            <a:r>
              <a:rPr lang="en-US" altLang="ja-JP" sz="1000" dirty="0">
                <a:solidFill>
                  <a:schemeClr val="tx1"/>
                </a:solidFill>
                <a:latin typeface="メイリオ" panose="020B0604030504040204" pitchFamily="50" charset="-128"/>
                <a:ea typeface="メイリオ" panose="020B0604030504040204" pitchFamily="50" charset="-128"/>
              </a:rPr>
              <a:t>]</a:t>
            </a:r>
          </a:p>
        </p:txBody>
      </p:sp>
      <p:sp>
        <p:nvSpPr>
          <p:cNvPr id="22" name="テキスト ボックス 21"/>
          <p:cNvSpPr txBox="1"/>
          <p:nvPr/>
        </p:nvSpPr>
        <p:spPr>
          <a:xfrm>
            <a:off x="6086948" y="8925787"/>
            <a:ext cx="857927" cy="261610"/>
          </a:xfrm>
          <a:prstGeom prst="rect">
            <a:avLst/>
          </a:prstGeom>
          <a:noFill/>
        </p:spPr>
        <p:txBody>
          <a:bodyPr wrap="none" rtlCol="0">
            <a:spAutoFit/>
          </a:bodyPr>
          <a:lstStyle/>
          <a:p>
            <a:r>
              <a:rPr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a:t>
            </a:r>
            <a:r>
              <a:rPr kumimoji="1" lang="en-US" altLang="ja-JP" sz="11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age.-09</a:t>
            </a:r>
            <a:endParaRPr kumimoji="1" lang="ja-JP" altLang="en-US" sz="18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a16="http://schemas.microsoft.com/office/drawing/2014/main" id="{AE5F9F8A-2253-4554-8496-DBDC6010B07B}"/>
              </a:ext>
            </a:extLst>
          </p:cNvPr>
          <p:cNvPicPr>
            <a:picLocks noChangeAspect="1"/>
          </p:cNvPicPr>
          <p:nvPr/>
        </p:nvPicPr>
        <p:blipFill>
          <a:blip r:embed="rId4"/>
          <a:stretch>
            <a:fillRect/>
          </a:stretch>
        </p:blipFill>
        <p:spPr>
          <a:xfrm>
            <a:off x="3658201" y="1719512"/>
            <a:ext cx="2746419" cy="1494087"/>
          </a:xfrm>
          <a:prstGeom prst="rect">
            <a:avLst/>
          </a:prstGeom>
        </p:spPr>
      </p:pic>
      <p:sp>
        <p:nvSpPr>
          <p:cNvPr id="19" name="テキスト ボックス 18">
            <a:extLst>
              <a:ext uri="{FF2B5EF4-FFF2-40B4-BE49-F238E27FC236}">
                <a16:creationId xmlns:a16="http://schemas.microsoft.com/office/drawing/2014/main" id="{D1DB0F46-83F9-4CD5-B759-4634D27A7444}"/>
              </a:ext>
            </a:extLst>
          </p:cNvPr>
          <p:cNvSpPr txBox="1"/>
          <p:nvPr/>
        </p:nvSpPr>
        <p:spPr>
          <a:xfrm>
            <a:off x="708660" y="3719103"/>
            <a:ext cx="1103744" cy="246221"/>
          </a:xfrm>
          <a:prstGeom prst="rect">
            <a:avLst/>
          </a:prstGeom>
          <a:noFill/>
        </p:spPr>
        <p:txBody>
          <a:bodyPr wrap="square" rtlCol="0">
            <a:spAutoFit/>
          </a:bodyPr>
          <a:lstStyle/>
          <a:p>
            <a:r>
              <a:rPr kumimoji="1" lang="ja-JP" altLang="en-US" sz="1000" dirty="0">
                <a:solidFill>
                  <a:schemeClr val="tx1"/>
                </a:solidFill>
                <a:latin typeface="メイリオ" panose="020B0604030504040204" pitchFamily="50" charset="-128"/>
                <a:ea typeface="メイリオ" panose="020B0604030504040204" pitchFamily="50" charset="-128"/>
              </a:rPr>
              <a:t>録音開始ボタン</a:t>
            </a:r>
          </a:p>
        </p:txBody>
      </p:sp>
      <p:sp>
        <p:nvSpPr>
          <p:cNvPr id="20" name="テキスト ボックス 19">
            <a:extLst>
              <a:ext uri="{FF2B5EF4-FFF2-40B4-BE49-F238E27FC236}">
                <a16:creationId xmlns:a16="http://schemas.microsoft.com/office/drawing/2014/main" id="{E5CB5EB3-3287-4348-A8C9-A7C20A1F5187}"/>
              </a:ext>
            </a:extLst>
          </p:cNvPr>
          <p:cNvSpPr txBox="1"/>
          <p:nvPr/>
        </p:nvSpPr>
        <p:spPr>
          <a:xfrm>
            <a:off x="1748790" y="3701303"/>
            <a:ext cx="1246489"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録音停止</a:t>
            </a:r>
            <a:r>
              <a:rPr kumimoji="1" lang="ja-JP" altLang="en-US" sz="1000" dirty="0">
                <a:solidFill>
                  <a:schemeClr val="tx1"/>
                </a:solidFill>
                <a:latin typeface="メイリオ" panose="020B0604030504040204" pitchFamily="50" charset="-128"/>
                <a:ea typeface="メイリオ" panose="020B0604030504040204" pitchFamily="50" charset="-128"/>
              </a:rPr>
              <a:t>ボタン</a:t>
            </a:r>
          </a:p>
        </p:txBody>
      </p:sp>
      <p:sp>
        <p:nvSpPr>
          <p:cNvPr id="21" name="楕円 20">
            <a:extLst>
              <a:ext uri="{FF2B5EF4-FFF2-40B4-BE49-F238E27FC236}">
                <a16:creationId xmlns:a16="http://schemas.microsoft.com/office/drawing/2014/main" id="{F610628D-BB29-422C-8F7A-512EA20FC566}"/>
              </a:ext>
            </a:extLst>
          </p:cNvPr>
          <p:cNvSpPr/>
          <p:nvPr/>
        </p:nvSpPr>
        <p:spPr bwMode="auto">
          <a:xfrm>
            <a:off x="1655789" y="4250148"/>
            <a:ext cx="354680" cy="354680"/>
          </a:xfrm>
          <a:prstGeom prst="ellipse">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cxnSp>
        <p:nvCxnSpPr>
          <p:cNvPr id="23" name="直線矢印コネクタ 22">
            <a:extLst>
              <a:ext uri="{FF2B5EF4-FFF2-40B4-BE49-F238E27FC236}">
                <a16:creationId xmlns:a16="http://schemas.microsoft.com/office/drawing/2014/main" id="{0ABBDF46-EE37-4FA3-950D-DFE1B8EAC32D}"/>
              </a:ext>
            </a:extLst>
          </p:cNvPr>
          <p:cNvCxnSpPr>
            <a:cxnSpLocks/>
            <a:stCxn id="19" idx="2"/>
            <a:endCxn id="30" idx="0"/>
          </p:cNvCxnSpPr>
          <p:nvPr/>
        </p:nvCxnSpPr>
        <p:spPr bwMode="auto">
          <a:xfrm>
            <a:off x="1260532" y="3965324"/>
            <a:ext cx="225537" cy="284824"/>
          </a:xfrm>
          <a:prstGeom prst="straightConnector1">
            <a:avLst/>
          </a:prstGeom>
          <a:noFill/>
          <a:ln w="15875" algn="ctr">
            <a:solidFill>
              <a:srgbClr val="FF0000"/>
            </a:solidFill>
            <a:round/>
            <a:headEnd type="oval" w="med" len="med"/>
            <a:tailEnd type="triangle"/>
          </a:ln>
        </p:spPr>
      </p:cxnSp>
      <p:cxnSp>
        <p:nvCxnSpPr>
          <p:cNvPr id="25" name="直線矢印コネクタ 24">
            <a:extLst>
              <a:ext uri="{FF2B5EF4-FFF2-40B4-BE49-F238E27FC236}">
                <a16:creationId xmlns:a16="http://schemas.microsoft.com/office/drawing/2014/main" id="{F5341B0D-7A4A-4701-BA0C-645853224266}"/>
              </a:ext>
            </a:extLst>
          </p:cNvPr>
          <p:cNvCxnSpPr>
            <a:cxnSpLocks/>
            <a:endCxn id="21" idx="7"/>
          </p:cNvCxnSpPr>
          <p:nvPr/>
        </p:nvCxnSpPr>
        <p:spPr bwMode="auto">
          <a:xfrm flipH="1">
            <a:off x="1958527" y="3964946"/>
            <a:ext cx="148995" cy="337144"/>
          </a:xfrm>
          <a:prstGeom prst="straightConnector1">
            <a:avLst/>
          </a:prstGeom>
          <a:noFill/>
          <a:ln w="15875" algn="ctr">
            <a:solidFill>
              <a:srgbClr val="FF0000"/>
            </a:solidFill>
            <a:round/>
            <a:headEnd type="oval" w="med" len="med"/>
            <a:tailEnd type="triangle"/>
          </a:ln>
        </p:spPr>
      </p:cxnSp>
      <p:sp>
        <p:nvSpPr>
          <p:cNvPr id="30" name="楕円 29">
            <a:extLst>
              <a:ext uri="{FF2B5EF4-FFF2-40B4-BE49-F238E27FC236}">
                <a16:creationId xmlns:a16="http://schemas.microsoft.com/office/drawing/2014/main" id="{93DCC0B5-B2B6-4FFC-9083-63E477F89F27}"/>
              </a:ext>
            </a:extLst>
          </p:cNvPr>
          <p:cNvSpPr/>
          <p:nvPr/>
        </p:nvSpPr>
        <p:spPr bwMode="auto">
          <a:xfrm>
            <a:off x="1308729" y="4250148"/>
            <a:ext cx="354680" cy="354680"/>
          </a:xfrm>
          <a:prstGeom prst="ellipse">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5" name="四角形: 角を丸くする 4">
            <a:extLst>
              <a:ext uri="{FF2B5EF4-FFF2-40B4-BE49-F238E27FC236}">
                <a16:creationId xmlns:a16="http://schemas.microsoft.com/office/drawing/2014/main" id="{40AE7807-A0B4-4C9F-AB7E-F96DDE5160AF}"/>
              </a:ext>
            </a:extLst>
          </p:cNvPr>
          <p:cNvSpPr/>
          <p:nvPr/>
        </p:nvSpPr>
        <p:spPr bwMode="auto">
          <a:xfrm>
            <a:off x="708660" y="2255520"/>
            <a:ext cx="2080260" cy="119192"/>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1" name="四角形: 角を丸くする 30">
            <a:extLst>
              <a:ext uri="{FF2B5EF4-FFF2-40B4-BE49-F238E27FC236}">
                <a16:creationId xmlns:a16="http://schemas.microsoft.com/office/drawing/2014/main" id="{F60B298E-F98F-4EF4-B561-21FC2FDF8AE0}"/>
              </a:ext>
            </a:extLst>
          </p:cNvPr>
          <p:cNvSpPr/>
          <p:nvPr/>
        </p:nvSpPr>
        <p:spPr bwMode="auto">
          <a:xfrm>
            <a:off x="708660" y="2526814"/>
            <a:ext cx="1684020" cy="112706"/>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2" name="四角形: 角を丸くする 31">
            <a:extLst>
              <a:ext uri="{FF2B5EF4-FFF2-40B4-BE49-F238E27FC236}">
                <a16:creationId xmlns:a16="http://schemas.microsoft.com/office/drawing/2014/main" id="{25DE9981-D888-4D31-AEAC-68F6D4BCEDEA}"/>
              </a:ext>
            </a:extLst>
          </p:cNvPr>
          <p:cNvSpPr/>
          <p:nvPr/>
        </p:nvSpPr>
        <p:spPr bwMode="auto">
          <a:xfrm>
            <a:off x="693420" y="2181768"/>
            <a:ext cx="1874520" cy="45719"/>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34" name="四角形: 角を丸くする 33">
            <a:extLst>
              <a:ext uri="{FF2B5EF4-FFF2-40B4-BE49-F238E27FC236}">
                <a16:creationId xmlns:a16="http://schemas.microsoft.com/office/drawing/2014/main" id="{22E24E87-8DD2-4E7C-A49F-3C5862302759}"/>
              </a:ext>
            </a:extLst>
          </p:cNvPr>
          <p:cNvSpPr/>
          <p:nvPr/>
        </p:nvSpPr>
        <p:spPr bwMode="auto">
          <a:xfrm>
            <a:off x="693420" y="2433228"/>
            <a:ext cx="2080260" cy="66657"/>
          </a:xfrm>
          <a:prstGeom prst="roundRect">
            <a:avLst/>
          </a:prstGeom>
          <a:noFill/>
          <a:ln w="15875" algn="ctr">
            <a:solidFill>
              <a:srgbClr val="FF0000"/>
            </a:solidFill>
            <a:round/>
            <a:headEnd/>
            <a:tailEnd/>
          </a:ln>
        </p:spPr>
        <p:txBody>
          <a:bodyPr rtlCol="0" anchor="ctr"/>
          <a:lstStyle/>
          <a:p>
            <a:pPr algn="ctr"/>
            <a:endParaRPr kumimoji="1" lang="ja-JP" altLang="en-US">
              <a:latin typeface="+mn-ea"/>
              <a:ea typeface="+mn-ea"/>
            </a:endParaRPr>
          </a:p>
        </p:txBody>
      </p:sp>
      <p:sp>
        <p:nvSpPr>
          <p:cNvPr id="6" name="テキスト ボックス 5">
            <a:extLst>
              <a:ext uri="{FF2B5EF4-FFF2-40B4-BE49-F238E27FC236}">
                <a16:creationId xmlns:a16="http://schemas.microsoft.com/office/drawing/2014/main" id="{697A0425-AD21-442A-ADF3-3B5553DC7648}"/>
              </a:ext>
            </a:extLst>
          </p:cNvPr>
          <p:cNvSpPr txBox="1"/>
          <p:nvPr/>
        </p:nvSpPr>
        <p:spPr>
          <a:xfrm>
            <a:off x="454334" y="1358313"/>
            <a:ext cx="1504194" cy="215444"/>
          </a:xfrm>
          <a:prstGeom prst="rect">
            <a:avLst/>
          </a:prstGeom>
          <a:noFill/>
        </p:spPr>
        <p:txBody>
          <a:bodyPr wrap="square" rtlCol="0">
            <a:spAutoFit/>
          </a:bodyPr>
          <a:lstStyle/>
          <a:p>
            <a:r>
              <a:rPr kumimoji="1" lang="ja-JP" altLang="en-US" sz="800" dirty="0">
                <a:solidFill>
                  <a:schemeClr val="tx1"/>
                </a:solidFill>
                <a:latin typeface="メイリオ" panose="020B0604030504040204" pitchFamily="50" charset="-128"/>
                <a:ea typeface="メイリオ" panose="020B0604030504040204" pitchFamily="50" charset="-128"/>
              </a:rPr>
              <a:t>マイクのインジケータ</a:t>
            </a:r>
          </a:p>
        </p:txBody>
      </p:sp>
      <p:sp>
        <p:nvSpPr>
          <p:cNvPr id="36" name="テキスト ボックス 35">
            <a:extLst>
              <a:ext uri="{FF2B5EF4-FFF2-40B4-BE49-F238E27FC236}">
                <a16:creationId xmlns:a16="http://schemas.microsoft.com/office/drawing/2014/main" id="{58C39E47-4C73-4793-9413-F62017F45082}"/>
              </a:ext>
            </a:extLst>
          </p:cNvPr>
          <p:cNvSpPr txBox="1"/>
          <p:nvPr/>
        </p:nvSpPr>
        <p:spPr>
          <a:xfrm>
            <a:off x="1839869" y="1351521"/>
            <a:ext cx="1634403" cy="215444"/>
          </a:xfrm>
          <a:prstGeom prst="rect">
            <a:avLst/>
          </a:prstGeom>
          <a:noFill/>
        </p:spPr>
        <p:txBody>
          <a:bodyPr wrap="square" rtlCol="0">
            <a:spAutoFit/>
          </a:bodyPr>
          <a:lstStyle/>
          <a:p>
            <a:r>
              <a:rPr kumimoji="1" lang="ja-JP" altLang="en-US" sz="800" dirty="0">
                <a:solidFill>
                  <a:schemeClr val="tx1"/>
                </a:solidFill>
                <a:latin typeface="メイリオ" panose="020B0604030504040204" pitchFamily="50" charset="-128"/>
                <a:ea typeface="メイリオ" panose="020B0604030504040204" pitchFamily="50" charset="-128"/>
              </a:rPr>
              <a:t>マイクのピークホールド</a:t>
            </a:r>
          </a:p>
        </p:txBody>
      </p:sp>
      <p:sp>
        <p:nvSpPr>
          <p:cNvPr id="37" name="テキスト ボックス 36">
            <a:extLst>
              <a:ext uri="{FF2B5EF4-FFF2-40B4-BE49-F238E27FC236}">
                <a16:creationId xmlns:a16="http://schemas.microsoft.com/office/drawing/2014/main" id="{62005D78-FD4D-4383-B5FA-D17434D95428}"/>
              </a:ext>
            </a:extLst>
          </p:cNvPr>
          <p:cNvSpPr txBox="1"/>
          <p:nvPr/>
        </p:nvSpPr>
        <p:spPr>
          <a:xfrm>
            <a:off x="1711808" y="3157199"/>
            <a:ext cx="1736834" cy="215444"/>
          </a:xfrm>
          <a:prstGeom prst="rect">
            <a:avLst/>
          </a:prstGeom>
          <a:noFill/>
        </p:spPr>
        <p:txBody>
          <a:bodyPr wrap="square" rtlCol="0">
            <a:spAutoFit/>
          </a:bodyPr>
          <a:lstStyle/>
          <a:p>
            <a:r>
              <a:rPr lang="ja-JP" altLang="en-US" sz="800" dirty="0">
                <a:solidFill>
                  <a:schemeClr val="tx1"/>
                </a:solidFill>
                <a:latin typeface="メイリオ" panose="020B0604030504040204" pitchFamily="50" charset="-128"/>
                <a:ea typeface="メイリオ" panose="020B0604030504040204" pitchFamily="50" charset="-128"/>
              </a:rPr>
              <a:t>スピーカー</a:t>
            </a:r>
            <a:r>
              <a:rPr kumimoji="1" lang="ja-JP" altLang="en-US" sz="800" dirty="0">
                <a:solidFill>
                  <a:schemeClr val="tx1"/>
                </a:solidFill>
                <a:latin typeface="メイリオ" panose="020B0604030504040204" pitchFamily="50" charset="-128"/>
                <a:ea typeface="メイリオ" panose="020B0604030504040204" pitchFamily="50" charset="-128"/>
              </a:rPr>
              <a:t>のインジケータ</a:t>
            </a:r>
          </a:p>
        </p:txBody>
      </p:sp>
      <p:sp>
        <p:nvSpPr>
          <p:cNvPr id="38" name="テキスト ボックス 37">
            <a:extLst>
              <a:ext uri="{FF2B5EF4-FFF2-40B4-BE49-F238E27FC236}">
                <a16:creationId xmlns:a16="http://schemas.microsoft.com/office/drawing/2014/main" id="{FB87E3D5-E722-4028-8D05-9817829EB64B}"/>
              </a:ext>
            </a:extLst>
          </p:cNvPr>
          <p:cNvSpPr txBox="1"/>
          <p:nvPr/>
        </p:nvSpPr>
        <p:spPr>
          <a:xfrm>
            <a:off x="179623" y="3146995"/>
            <a:ext cx="1634403" cy="215444"/>
          </a:xfrm>
          <a:prstGeom prst="rect">
            <a:avLst/>
          </a:prstGeom>
          <a:noFill/>
        </p:spPr>
        <p:txBody>
          <a:bodyPr wrap="square" rtlCol="0">
            <a:spAutoFit/>
          </a:bodyPr>
          <a:lstStyle/>
          <a:p>
            <a:r>
              <a:rPr lang="ja-JP" altLang="en-US" sz="800" dirty="0">
                <a:solidFill>
                  <a:schemeClr val="tx1"/>
                </a:solidFill>
                <a:latin typeface="メイリオ" panose="020B0604030504040204" pitchFamily="50" charset="-128"/>
                <a:ea typeface="メイリオ" panose="020B0604030504040204" pitchFamily="50" charset="-128"/>
              </a:rPr>
              <a:t>スピーカー</a:t>
            </a:r>
            <a:r>
              <a:rPr kumimoji="1" lang="ja-JP" altLang="en-US" sz="800" dirty="0">
                <a:solidFill>
                  <a:schemeClr val="tx1"/>
                </a:solidFill>
                <a:latin typeface="メイリオ" panose="020B0604030504040204" pitchFamily="50" charset="-128"/>
                <a:ea typeface="メイリオ" panose="020B0604030504040204" pitchFamily="50" charset="-128"/>
              </a:rPr>
              <a:t>のピークホールド</a:t>
            </a:r>
          </a:p>
        </p:txBody>
      </p:sp>
      <p:cxnSp>
        <p:nvCxnSpPr>
          <p:cNvPr id="9" name="直線矢印コネクタ 8">
            <a:extLst>
              <a:ext uri="{FF2B5EF4-FFF2-40B4-BE49-F238E27FC236}">
                <a16:creationId xmlns:a16="http://schemas.microsoft.com/office/drawing/2014/main" id="{79ADF30E-8CCF-43AC-8DC0-E330CCC23C67}"/>
              </a:ext>
            </a:extLst>
          </p:cNvPr>
          <p:cNvCxnSpPr/>
          <p:nvPr/>
        </p:nvCxnSpPr>
        <p:spPr bwMode="auto">
          <a:xfrm>
            <a:off x="899160" y="1566965"/>
            <a:ext cx="0" cy="611516"/>
          </a:xfrm>
          <a:prstGeom prst="straightConnector1">
            <a:avLst/>
          </a:prstGeom>
          <a:noFill/>
          <a:ln w="15875" algn="ctr">
            <a:solidFill>
              <a:srgbClr val="FF0000"/>
            </a:solidFill>
            <a:round/>
            <a:headEnd type="oval" w="med" len="med"/>
            <a:tailEnd type="triangle"/>
          </a:ln>
        </p:spPr>
      </p:cxnSp>
      <p:cxnSp>
        <p:nvCxnSpPr>
          <p:cNvPr id="39" name="直線矢印コネクタ 38">
            <a:extLst>
              <a:ext uri="{FF2B5EF4-FFF2-40B4-BE49-F238E27FC236}">
                <a16:creationId xmlns:a16="http://schemas.microsoft.com/office/drawing/2014/main" id="{BB22498D-8031-47B6-BA24-8280C90EC5FF}"/>
              </a:ext>
            </a:extLst>
          </p:cNvPr>
          <p:cNvCxnSpPr>
            <a:cxnSpLocks/>
          </p:cNvCxnSpPr>
          <p:nvPr/>
        </p:nvCxnSpPr>
        <p:spPr bwMode="auto">
          <a:xfrm>
            <a:off x="2660994" y="1566965"/>
            <a:ext cx="7620" cy="688555"/>
          </a:xfrm>
          <a:prstGeom prst="straightConnector1">
            <a:avLst/>
          </a:prstGeom>
          <a:noFill/>
          <a:ln w="15875" algn="ctr">
            <a:solidFill>
              <a:srgbClr val="FF0000"/>
            </a:solidFill>
            <a:round/>
            <a:headEnd type="oval" w="med" len="med"/>
            <a:tailEnd type="triangle"/>
          </a:ln>
        </p:spPr>
      </p:cxnSp>
      <p:cxnSp>
        <p:nvCxnSpPr>
          <p:cNvPr id="14" name="直線矢印コネクタ 13">
            <a:extLst>
              <a:ext uri="{FF2B5EF4-FFF2-40B4-BE49-F238E27FC236}">
                <a16:creationId xmlns:a16="http://schemas.microsoft.com/office/drawing/2014/main" id="{ACA93131-888C-42DE-9102-D80D8F86D99F}"/>
              </a:ext>
            </a:extLst>
          </p:cNvPr>
          <p:cNvCxnSpPr>
            <a:cxnSpLocks/>
            <a:stCxn id="38" idx="0"/>
          </p:cNvCxnSpPr>
          <p:nvPr/>
        </p:nvCxnSpPr>
        <p:spPr bwMode="auto">
          <a:xfrm flipV="1">
            <a:off x="996825" y="2669270"/>
            <a:ext cx="108075" cy="477725"/>
          </a:xfrm>
          <a:prstGeom prst="straightConnector1">
            <a:avLst/>
          </a:prstGeom>
          <a:noFill/>
          <a:ln w="15875" algn="ctr">
            <a:solidFill>
              <a:srgbClr val="FF0000"/>
            </a:solidFill>
            <a:round/>
            <a:headEnd type="oval" w="med" len="med"/>
            <a:tailEnd type="triangle"/>
          </a:ln>
        </p:spPr>
      </p:cxnSp>
      <p:cxnSp>
        <p:nvCxnSpPr>
          <p:cNvPr id="42" name="直線矢印コネクタ 41">
            <a:extLst>
              <a:ext uri="{FF2B5EF4-FFF2-40B4-BE49-F238E27FC236}">
                <a16:creationId xmlns:a16="http://schemas.microsoft.com/office/drawing/2014/main" id="{9196C0E0-296F-4C33-B519-848EA744AFC1}"/>
              </a:ext>
            </a:extLst>
          </p:cNvPr>
          <p:cNvCxnSpPr>
            <a:stCxn id="37" idx="0"/>
          </p:cNvCxnSpPr>
          <p:nvPr/>
        </p:nvCxnSpPr>
        <p:spPr bwMode="auto">
          <a:xfrm flipV="1">
            <a:off x="2580225" y="2499885"/>
            <a:ext cx="84579" cy="657314"/>
          </a:xfrm>
          <a:prstGeom prst="straightConnector1">
            <a:avLst/>
          </a:prstGeom>
          <a:noFill/>
          <a:ln w="15875" algn="ctr">
            <a:solidFill>
              <a:srgbClr val="FF0000"/>
            </a:solidFill>
            <a:round/>
            <a:headEnd type="oval" w="med" len="med"/>
            <a:tailEnd type="triangle"/>
          </a:ln>
        </p:spPr>
      </p:cxnSp>
      <p:sp>
        <p:nvSpPr>
          <p:cNvPr id="46" name="テキスト ボックス 45">
            <a:extLst>
              <a:ext uri="{FF2B5EF4-FFF2-40B4-BE49-F238E27FC236}">
                <a16:creationId xmlns:a16="http://schemas.microsoft.com/office/drawing/2014/main" id="{E579D375-306D-468F-83F5-10FF5CD3B177}"/>
              </a:ext>
            </a:extLst>
          </p:cNvPr>
          <p:cNvSpPr txBox="1"/>
          <p:nvPr/>
        </p:nvSpPr>
        <p:spPr>
          <a:xfrm>
            <a:off x="3448642" y="5609986"/>
            <a:ext cx="3358792"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●再生画面</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A33C373-47BE-4D93-8AF4-9E0941E0D9FF}"/>
              </a:ext>
            </a:extLst>
          </p:cNvPr>
          <p:cNvPicPr>
            <a:picLocks noChangeAspect="1"/>
          </p:cNvPicPr>
          <p:nvPr/>
        </p:nvPicPr>
        <p:blipFill>
          <a:blip r:embed="rId5"/>
          <a:stretch>
            <a:fillRect/>
          </a:stretch>
        </p:blipFill>
        <p:spPr>
          <a:xfrm>
            <a:off x="3802801" y="5932356"/>
            <a:ext cx="2713110" cy="1401045"/>
          </a:xfrm>
          <a:prstGeom prst="rect">
            <a:avLst/>
          </a:prstGeom>
        </p:spPr>
      </p:pic>
      <p:pic>
        <p:nvPicPr>
          <p:cNvPr id="10" name="図 9">
            <a:extLst>
              <a:ext uri="{FF2B5EF4-FFF2-40B4-BE49-F238E27FC236}">
                <a16:creationId xmlns:a16="http://schemas.microsoft.com/office/drawing/2014/main" id="{D00074B6-37D0-0860-33E0-165F9823B74F}"/>
              </a:ext>
            </a:extLst>
          </p:cNvPr>
          <p:cNvPicPr>
            <a:picLocks noChangeAspect="1"/>
          </p:cNvPicPr>
          <p:nvPr/>
        </p:nvPicPr>
        <p:blipFill>
          <a:blip r:embed="rId6"/>
          <a:stretch>
            <a:fillRect/>
          </a:stretch>
        </p:blipFill>
        <p:spPr>
          <a:xfrm>
            <a:off x="388620" y="5856207"/>
            <a:ext cx="2720339" cy="1998945"/>
          </a:xfrm>
          <a:prstGeom prst="rect">
            <a:avLst/>
          </a:prstGeom>
        </p:spPr>
      </p:pic>
      <p:pic>
        <p:nvPicPr>
          <p:cNvPr id="12" name="図 11">
            <a:extLst>
              <a:ext uri="{FF2B5EF4-FFF2-40B4-BE49-F238E27FC236}">
                <a16:creationId xmlns:a16="http://schemas.microsoft.com/office/drawing/2014/main" id="{0B711335-987D-0429-539E-DC13E46AC5B2}"/>
              </a:ext>
            </a:extLst>
          </p:cNvPr>
          <p:cNvPicPr>
            <a:picLocks noChangeAspect="1"/>
          </p:cNvPicPr>
          <p:nvPr/>
        </p:nvPicPr>
        <p:blipFill>
          <a:blip r:embed="rId7"/>
          <a:stretch>
            <a:fillRect/>
          </a:stretch>
        </p:blipFill>
        <p:spPr>
          <a:xfrm>
            <a:off x="3717546" y="3675983"/>
            <a:ext cx="2674997" cy="1867184"/>
          </a:xfrm>
          <a:prstGeom prst="rect">
            <a:avLst/>
          </a:prstGeom>
        </p:spPr>
      </p:pic>
      <p:sp>
        <p:nvSpPr>
          <p:cNvPr id="15" name="テキスト ボックス 14">
            <a:extLst>
              <a:ext uri="{FF2B5EF4-FFF2-40B4-BE49-F238E27FC236}">
                <a16:creationId xmlns:a16="http://schemas.microsoft.com/office/drawing/2014/main" id="{35CDB6C8-D3B6-87B3-0FB8-85F1925E1510}"/>
              </a:ext>
            </a:extLst>
          </p:cNvPr>
          <p:cNvSpPr txBox="1"/>
          <p:nvPr/>
        </p:nvSpPr>
        <p:spPr>
          <a:xfrm>
            <a:off x="3375649" y="3336896"/>
            <a:ext cx="3358792" cy="246221"/>
          </a:xfrm>
          <a:prstGeom prst="rect">
            <a:avLst/>
          </a:prstGeom>
          <a:noFill/>
        </p:spPr>
        <p:txBody>
          <a:bodyPr wrap="square" rtlCol="0">
            <a:spAutoFit/>
          </a:bodyPr>
          <a:lstStyle/>
          <a:p>
            <a:r>
              <a:rPr lang="ja-JP" altLang="en-US" sz="1000" dirty="0">
                <a:solidFill>
                  <a:schemeClr val="tx1"/>
                </a:solidFill>
                <a:latin typeface="メイリオ" panose="020B0604030504040204" pitchFamily="50" charset="-128"/>
                <a:ea typeface="メイリオ" panose="020B0604030504040204" pitchFamily="50" charset="-128"/>
              </a:rPr>
              <a:t>●システム履歴画面</a:t>
            </a:r>
            <a:endParaRPr lang="en-US" altLang="ja-JP" sz="10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5591632"/>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0">
      <a:majorFont>
        <a:latin typeface="Arial"/>
        <a:ea typeface="HGP創英角ｺﾞｼｯｸUB"/>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5875" algn="ctr">
          <a:solidFill>
            <a:schemeClr val="tx1"/>
          </a:solidFill>
          <a:round/>
          <a:headEnd/>
          <a:tailEnd/>
        </a:ln>
      </a:spPr>
      <a:bodyPr anchor="ctr"/>
      <a:lstStyle>
        <a:defPPr algn="ctr">
          <a:defRPr>
            <a:latin typeface="+mn-ea"/>
            <a:ea typeface="+mn-ea"/>
          </a:defRPr>
        </a:defPPr>
      </a:lstStyle>
    </a:spDef>
    <a:lnDef>
      <a:spPr bwMode="auto">
        <a:noFill/>
        <a:ln w="15875" algn="ctr">
          <a:solidFill>
            <a:srgbClr val="000000"/>
          </a:solidFill>
          <a:round/>
          <a:headEnd type="oval" w="med" len="med"/>
          <a:tailEnd type="arrow" w="med" len="med"/>
        </a:ln>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5920</Words>
  <Application>Microsoft Office PowerPoint</Application>
  <PresentationFormat>画面に合わせる (4:3)</PresentationFormat>
  <Paragraphs>839</Paragraphs>
  <Slides>23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メイリオ</vt:lpstr>
      <vt:lpstr>HGPｺﾞｼｯｸE</vt:lpstr>
      <vt:lpstr>Arial</vt:lpstr>
      <vt:lpstr>Meiryo UI</vt:lpstr>
      <vt:lpstr>Times New Roman</vt:lpstr>
      <vt:lpstr>Yu Gothic</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98</cp:revision>
  <dcterms:created xsi:type="dcterms:W3CDTF">2004-05-26T10:25:15Z</dcterms:created>
  <dcterms:modified xsi:type="dcterms:W3CDTF">2023-04-17T05:53:10Z</dcterms:modified>
</cp:coreProperties>
</file>